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5" r:id="rId3"/>
    <p:sldId id="257" r:id="rId4"/>
    <p:sldId id="258" r:id="rId5"/>
    <p:sldId id="259" r:id="rId6"/>
    <p:sldId id="260" r:id="rId7"/>
    <p:sldId id="261" r:id="rId8"/>
    <p:sldId id="262" r:id="rId9"/>
    <p:sldId id="264" r:id="rId10"/>
    <p:sldId id="263" r:id="rId11"/>
    <p:sldId id="266" r:id="rId1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autoAdjust="0"/>
    <p:restoredTop sz="94660"/>
  </p:normalViewPr>
  <p:slideViewPr>
    <p:cSldViewPr>
      <p:cViewPr varScale="1">
        <p:scale>
          <a:sx n="103" d="100"/>
          <a:sy n="103" d="100"/>
        </p:scale>
        <p:origin x="-20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2998252819"/>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1520844519"/>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3117611133"/>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3370651902"/>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3965038580"/>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1059530647"/>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3262344432"/>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3796631462"/>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1499111688"/>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2629562121"/>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3A31FA4-5F19-4FB6-817D-4D6E86CE23B3}" type="datetimeFigureOut">
              <a:rPr lang="es-ES" smtClean="0"/>
              <a:t>06/10/2016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228BE8BD-43F6-414F-901C-DF7299BE76DE}" type="slidenum">
              <a:rPr lang="es-ES" smtClean="0"/>
              <a:t>‹Nº›</a:t>
            </a:fld>
            <a:endParaRPr lang="es-ES"/>
          </a:p>
        </p:txBody>
      </p:sp>
    </p:spTree>
    <p:extLst>
      <p:ext uri="{BB962C8B-B14F-4D97-AF65-F5344CB8AC3E}">
        <p14:creationId xmlns:p14="http://schemas.microsoft.com/office/powerpoint/2010/main" val="3056139976"/>
      </p:ext>
    </p:extLst>
  </p:cSld>
  <p:clrMapOvr>
    <a:masterClrMapping/>
  </p:clrMapOvr>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31FA4-5F19-4FB6-817D-4D6E86CE23B3}" type="datetimeFigureOut">
              <a:rPr lang="es-ES" smtClean="0"/>
              <a:t>06/10/2016</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BE8BD-43F6-414F-901C-DF7299BE76DE}" type="slidenum">
              <a:rPr lang="es-ES" smtClean="0"/>
              <a:t>‹Nº›</a:t>
            </a:fld>
            <a:endParaRPr lang="es-ES"/>
          </a:p>
        </p:txBody>
      </p:sp>
    </p:spTree>
    <p:extLst>
      <p:ext uri="{BB962C8B-B14F-4D97-AF65-F5344CB8AC3E}">
        <p14:creationId xmlns:p14="http://schemas.microsoft.com/office/powerpoint/2010/main" val="16266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5000">
        <p14:flythrough/>
      </p:transition>
    </mc:Choice>
    <mc:Fallback xmlns="">
      <p:transition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es.wikipedia.org/wiki/Europa" TargetMode="External"/><Relationship Id="rId13" Type="http://schemas.openxmlformats.org/officeDocument/2006/relationships/hyperlink" Target="http://es.wikipedia.org/wiki/Vino" TargetMode="External"/><Relationship Id="rId18" Type="http://schemas.openxmlformats.org/officeDocument/2006/relationships/hyperlink" Target="http://es.wikipedia.org/w/index.php?title=Ingesta&amp;action=edit&amp;redlink=1" TargetMode="External"/><Relationship Id="rId26" Type="http://schemas.openxmlformats.org/officeDocument/2006/relationships/hyperlink" Target="http://es.wikipedia.org/wiki/Salamanca" TargetMode="External"/><Relationship Id="rId3" Type="http://schemas.openxmlformats.org/officeDocument/2006/relationships/hyperlink" Target="http://es.wikipedia.org/wiki/Divorcio" TargetMode="External"/><Relationship Id="rId21" Type="http://schemas.openxmlformats.org/officeDocument/2006/relationships/hyperlink" Target="http://es.wikipedia.org/wiki/Siglo_XX" TargetMode="External"/><Relationship Id="rId34" Type="http://schemas.openxmlformats.org/officeDocument/2006/relationships/hyperlink" Target="http://es.wikipedia.org/wiki/Kenia" TargetMode="External"/><Relationship Id="rId7" Type="http://schemas.openxmlformats.org/officeDocument/2006/relationships/hyperlink" Target="http://es.wikipedia.org/wiki/Egipto" TargetMode="External"/><Relationship Id="rId12" Type="http://schemas.openxmlformats.org/officeDocument/2006/relationships/hyperlink" Target="http://es.wikipedia.org/wiki/Satan%C3%A1s" TargetMode="External"/><Relationship Id="rId17" Type="http://schemas.openxmlformats.org/officeDocument/2006/relationships/hyperlink" Target="http://es.wikipedia.org/wiki/Infiel" TargetMode="External"/><Relationship Id="rId25" Type="http://schemas.openxmlformats.org/officeDocument/2006/relationships/hyperlink" Target="http://es.wikipedia.org/wiki/Caf%C3%A9_Novelty" TargetMode="External"/><Relationship Id="rId33" Type="http://schemas.openxmlformats.org/officeDocument/2006/relationships/hyperlink" Target="http://es.wikipedia.org/wiki/Vietnam" TargetMode="External"/><Relationship Id="rId2" Type="http://schemas.openxmlformats.org/officeDocument/2006/relationships/hyperlink" Target="http://es.wikipedia.org/wiki/Turqu%C3%ADa" TargetMode="External"/><Relationship Id="rId16" Type="http://schemas.openxmlformats.org/officeDocument/2006/relationships/hyperlink" Target="http://es.wikipedia.org/wiki/Clemente_VIII" TargetMode="External"/><Relationship Id="rId20" Type="http://schemas.openxmlformats.org/officeDocument/2006/relationships/hyperlink" Target="http://es.wikipedia.org/wiki/Siglo_XIX" TargetMode="External"/><Relationship Id="rId29" Type="http://schemas.openxmlformats.org/officeDocument/2006/relationships/hyperlink" Target="http://es.wikipedia.org/wiki/1907" TargetMode="External"/><Relationship Id="rId1" Type="http://schemas.openxmlformats.org/officeDocument/2006/relationships/slideLayout" Target="../slideLayouts/slideLayout1.xml"/><Relationship Id="rId6" Type="http://schemas.openxmlformats.org/officeDocument/2006/relationships/hyperlink" Target="http://es.wikipedia.org/wiki/Gobernador" TargetMode="External"/><Relationship Id="rId11" Type="http://schemas.openxmlformats.org/officeDocument/2006/relationships/hyperlink" Target="http://es.wikipedia.org/wiki/Cat%C3%B3lico" TargetMode="External"/><Relationship Id="rId24" Type="http://schemas.openxmlformats.org/officeDocument/2006/relationships/hyperlink" Target="http://es.wikipedia.org/wiki/1888" TargetMode="External"/><Relationship Id="rId32" Type="http://schemas.openxmlformats.org/officeDocument/2006/relationships/hyperlink" Target="http://es.wikipedia.org/wiki/Colombia" TargetMode="External"/><Relationship Id="rId37" Type="http://schemas.openxmlformats.org/officeDocument/2006/relationships/hyperlink" Target="http://es.wikipedia.org/wiki/Jamaica" TargetMode="External"/><Relationship Id="rId5" Type="http://schemas.openxmlformats.org/officeDocument/2006/relationships/hyperlink" Target="http://es.wikipedia.org/wiki/Cafeter%C3%ADa" TargetMode="External"/><Relationship Id="rId15" Type="http://schemas.openxmlformats.org/officeDocument/2006/relationships/hyperlink" Target="http://es.wikipedia.org/wiki/Papa" TargetMode="External"/><Relationship Id="rId23" Type="http://schemas.openxmlformats.org/officeDocument/2006/relationships/hyperlink" Target="http://es.wikipedia.org/wiki/Madrid" TargetMode="External"/><Relationship Id="rId28" Type="http://schemas.openxmlformats.org/officeDocument/2006/relationships/hyperlink" Target="http://es.wikipedia.org/wiki/Caf%C3%A9_de_Fornos" TargetMode="External"/><Relationship Id="rId36" Type="http://schemas.openxmlformats.org/officeDocument/2006/relationships/hyperlink" Target="http://es.wikipedia.org/wiki/Hawai" TargetMode="External"/><Relationship Id="rId10" Type="http://schemas.openxmlformats.org/officeDocument/2006/relationships/hyperlink" Target="http://es.wikipedia.org/wiki/Sacerdote" TargetMode="External"/><Relationship Id="rId19" Type="http://schemas.openxmlformats.org/officeDocument/2006/relationships/hyperlink" Target="http://es.wikipedia.org/wiki/Espa%C3%B1a" TargetMode="External"/><Relationship Id="rId31" Type="http://schemas.openxmlformats.org/officeDocument/2006/relationships/hyperlink" Target="http://es.wikipedia.org/wiki/Brasil" TargetMode="External"/><Relationship Id="rId4" Type="http://schemas.openxmlformats.org/officeDocument/2006/relationships/hyperlink" Target="http://es.wikipedia.org/wiki/Bebedor" TargetMode="External"/><Relationship Id="rId9" Type="http://schemas.openxmlformats.org/officeDocument/2006/relationships/hyperlink" Target="http://es.wikipedia.org/wiki/1600" TargetMode="External"/><Relationship Id="rId14" Type="http://schemas.openxmlformats.org/officeDocument/2006/relationships/hyperlink" Target="http://es.wikipedia.org/wiki/Cristo" TargetMode="External"/><Relationship Id="rId22" Type="http://schemas.openxmlformats.org/officeDocument/2006/relationships/hyperlink" Target="http://es.wikipedia.org/wiki/Caf%C3%A9_Gij%C3%B3n" TargetMode="External"/><Relationship Id="rId27" Type="http://schemas.openxmlformats.org/officeDocument/2006/relationships/hyperlink" Target="http://es.wikipedia.org/wiki/1905" TargetMode="External"/><Relationship Id="rId30" Type="http://schemas.openxmlformats.org/officeDocument/2006/relationships/hyperlink" Target="http://es.wikipedia.org/wiki/Am%C3%A9rica_del_Sur" TargetMode="External"/><Relationship Id="rId35" Type="http://schemas.openxmlformats.org/officeDocument/2006/relationships/hyperlink" Target="http://es.wikipedia.org/wiki/Costa_de_Marfi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accessitaly.com/post/italian-coffee-break-part-1-e28094-paying-it-forward-in-naples.aspx" TargetMode="External"/><Relationship Id="rId2" Type="http://schemas.openxmlformats.org/officeDocument/2006/relationships/hyperlink" Target="http://corrieredelmezzogiorno.corriere.it/campania/a_tavola/articoli/2008/10_Ottobre/06/caff%C3%A8_sospeso.shtml"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www.cbc.ca/news/canada/are-we-hard-wired-to-buy-timmies-for-hundreds-of-strangers-1.1403205" TargetMode="External"/><Relationship Id="rId4" Type="http://schemas.openxmlformats.org/officeDocument/2006/relationships/hyperlink" Target="http://www.sofiaecho.com/2012/02/21/1770809_free-coffee-anyon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medicalnewstoday.com/articles/267825.php" TargetMode="External"/><Relationship Id="rId2" Type="http://schemas.openxmlformats.org/officeDocument/2006/relationships/hyperlink" Target="http://es.wikipedia.org/wiki/Cirrosi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4082"/>
          </a:xfrm>
        </p:spPr>
        <p:txBody>
          <a:bodyPr>
            <a:normAutofit fontScale="90000"/>
          </a:bodyPr>
          <a:lstStyle/>
          <a:p>
            <a:r>
              <a:rPr lang="es-ES" b="1" dirty="0" smtClean="0"/>
              <a:t/>
            </a:r>
            <a:br>
              <a:rPr lang="es-ES" b="1" dirty="0" smtClean="0"/>
            </a:br>
            <a:r>
              <a:rPr lang="es-ES" b="1" dirty="0" smtClean="0"/>
              <a:t>origen </a:t>
            </a:r>
            <a:r>
              <a:rPr lang="es-ES" b="1" dirty="0"/>
              <a:t>místico </a:t>
            </a:r>
            <a:r>
              <a:rPr lang="es-ES" b="1" dirty="0" smtClean="0"/>
              <a:t>del café</a:t>
            </a:r>
            <a:br>
              <a:rPr lang="es-ES" b="1" dirty="0" smtClean="0"/>
            </a:br>
            <a:endParaRPr lang="es-ES" dirty="0"/>
          </a:p>
        </p:txBody>
      </p:sp>
      <p:sp>
        <p:nvSpPr>
          <p:cNvPr id="3" name="2 Marcador de contenido"/>
          <p:cNvSpPr>
            <a:spLocks noGrp="1"/>
          </p:cNvSpPr>
          <p:nvPr>
            <p:ph idx="1"/>
          </p:nvPr>
        </p:nvSpPr>
        <p:spPr>
          <a:xfrm>
            <a:off x="179512" y="1052736"/>
            <a:ext cx="5472608" cy="5400599"/>
          </a:xfrm>
        </p:spPr>
        <p:txBody>
          <a:bodyPr>
            <a:normAutofit fontScale="70000" lnSpcReduction="20000"/>
          </a:bodyPr>
          <a:lstStyle/>
          <a:p>
            <a:r>
              <a:rPr lang="es-ES" dirty="0"/>
              <a:t>El café es una planta que surgió en Etiopía al oriente de África, el mito más difundido sobre el descubrimiento del café para su consumo, cuenta que un pastor de cabras llamado Kaldi hacia el siglo IX observo que </a:t>
            </a:r>
            <a:r>
              <a:rPr lang="es-ES" b="1" dirty="0"/>
              <a:t>el comportamiento de su rebaño de cabras se tornaba “alocado” cuando consumían los granos de la planta de café</a:t>
            </a:r>
            <a:r>
              <a:rPr lang="es-ES" dirty="0"/>
              <a:t>, el pastor llevo los granos a un monasterio donde los monjes al cocinarlos les pareció sumamente desagradable y echaron los granos al fuego , pero cuando los granos se empezaron a quemar, despidieron un olor agradable, seguido con la granos tostados la bebida si resulto agradable, lo que sí está comprobado es que los etíopes conocían el café desde hace mucho tiempo y usaban sus granos en la preparación de una pasta para alimento de los animales.</a:t>
            </a:r>
          </a:p>
          <a:p>
            <a:endParaRPr lang="es-ES" dirty="0"/>
          </a:p>
        </p:txBody>
      </p:sp>
      <p:pic>
        <p:nvPicPr>
          <p:cNvPr id="5" name="Juan Luis Guerra   Ojala que llueva café.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60432" y="6437937"/>
            <a:ext cx="609600" cy="304800"/>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1052736"/>
            <a:ext cx="3563888"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5935577"/>
      </p:ext>
    </p:extLst>
  </p:cSld>
  <p:clrMapOvr>
    <a:masterClrMapping/>
  </p:clrMapOvr>
  <mc:AlternateContent xmlns:mc="http://schemas.openxmlformats.org/markup-compatibility/2006">
    <mc:Choice xmlns:p14="http://schemas.microsoft.com/office/powerpoint/2010/main" Requires="p14">
      <p:transition spd="slow" p14:dur="900" advClick="0" advTm="16000">
        <p14:warp dir="in"/>
      </p:transition>
    </mc:Choice>
    <mc:Fallback>
      <p:transition spd="slow"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el consumo del café en Europa</a:t>
            </a:r>
            <a:br>
              <a:rPr lang="es-ES" b="1" dirty="0"/>
            </a:br>
            <a:r>
              <a:rPr lang="es-ES" b="1" dirty="0"/>
              <a:t> </a:t>
            </a:r>
          </a:p>
        </p:txBody>
      </p:sp>
      <p:sp>
        <p:nvSpPr>
          <p:cNvPr id="3" name="2 Marcador de contenido"/>
          <p:cNvSpPr>
            <a:spLocks noGrp="1"/>
          </p:cNvSpPr>
          <p:nvPr>
            <p:ph idx="1"/>
          </p:nvPr>
        </p:nvSpPr>
        <p:spPr>
          <a:xfrm>
            <a:off x="457200" y="1600200"/>
            <a:ext cx="4186808" cy="4997152"/>
          </a:xfrm>
        </p:spPr>
        <p:txBody>
          <a:bodyPr>
            <a:normAutofit fontScale="62500" lnSpcReduction="20000"/>
          </a:bodyPr>
          <a:lstStyle/>
          <a:p>
            <a:r>
              <a:rPr lang="es-ES" dirty="0" smtClean="0"/>
              <a:t>Cuando </a:t>
            </a:r>
            <a:r>
              <a:rPr lang="es-ES" dirty="0"/>
              <a:t>el café llego a Europa se le conocía como el vino árabe, las presiones fueron enormes y hasta se le pidió al papa Clemente VIII que tomara una decisión en cuanto a aprobar su consumo, ya que era considerado una manera de dominación por el mundo </a:t>
            </a:r>
            <a:r>
              <a:rPr lang="es-ES" dirty="0" smtClean="0"/>
              <a:t>musulmán. </a:t>
            </a:r>
          </a:p>
          <a:p>
            <a:r>
              <a:rPr lang="es-ES" dirty="0"/>
              <a:t>S</a:t>
            </a:r>
            <a:r>
              <a:rPr lang="es-ES" dirty="0" smtClean="0"/>
              <a:t>e </a:t>
            </a:r>
            <a:r>
              <a:rPr lang="es-ES" dirty="0"/>
              <a:t>dice que el Papa Clemente VIII </a:t>
            </a:r>
            <a:r>
              <a:rPr lang="es-ES" b="1" u="sng" dirty="0"/>
              <a:t>al probar una taza de café exclamo </a:t>
            </a:r>
            <a:r>
              <a:rPr lang="es-ES" b="1" u="sng" dirty="0" smtClean="0"/>
              <a:t>“sería </a:t>
            </a:r>
            <a:r>
              <a:rPr lang="es-ES" b="1" u="sng" dirty="0"/>
              <a:t>un pecado dejar esa deliciosa bebida</a:t>
            </a:r>
            <a:r>
              <a:rPr lang="es-ES" dirty="0"/>
              <a:t> </a:t>
            </a:r>
            <a:r>
              <a:rPr lang="es-ES" b="1" u="sng" dirty="0"/>
              <a:t>solo para el consumo de los </a:t>
            </a:r>
            <a:r>
              <a:rPr lang="es-ES" b="1" u="sng" dirty="0" smtClean="0"/>
              <a:t>moros”</a:t>
            </a:r>
            <a:r>
              <a:rPr lang="es-ES" dirty="0" smtClean="0"/>
              <a:t>, </a:t>
            </a:r>
            <a:r>
              <a:rPr lang="es-ES" dirty="0"/>
              <a:t>dando así su bendición para ser consumida en Europa y convertirla en una bebida cristiana.</a:t>
            </a:r>
          </a:p>
          <a:p>
            <a:r>
              <a:rPr lang="es-ES" dirty="0"/>
              <a:t> </a:t>
            </a:r>
          </a:p>
          <a:p>
            <a:endParaRPr lang="es-E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394" y="1556792"/>
            <a:ext cx="4323606"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8744877"/>
      </p:ext>
    </p:extLst>
  </p:cSld>
  <p:clrMapOvr>
    <a:masterClrMapping/>
  </p:clrMapOvr>
  <mc:AlternateContent xmlns:mc="http://schemas.openxmlformats.org/markup-compatibility/2006">
    <mc:Choice xmlns:p14="http://schemas.microsoft.com/office/powerpoint/2010/main" Requires="p14">
      <p:transition spd="slow" p14:dur="1400" advClick="0" advTm="12000">
        <p14:ripple/>
      </p:transition>
    </mc:Choice>
    <mc:Fallback>
      <p:transition spd="slow" advClick="0" advTm="1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3600" b="1" dirty="0" smtClean="0"/>
              <a:t/>
            </a:r>
            <a:br>
              <a:rPr lang="es-ES" sz="3600" b="1" dirty="0" smtClean="0"/>
            </a:br>
            <a:r>
              <a:rPr lang="es-ES" sz="3600" b="1" dirty="0"/>
              <a:t/>
            </a:r>
            <a:br>
              <a:rPr lang="es-ES" sz="3600" b="1" dirty="0"/>
            </a:br>
            <a:r>
              <a:rPr lang="es-ES" sz="3100" b="1" dirty="0" smtClean="0"/>
              <a:t>Cuatro </a:t>
            </a:r>
            <a:r>
              <a:rPr lang="es-ES" sz="3100" b="1" dirty="0"/>
              <a:t>años es el tiempo que se necesita </a:t>
            </a:r>
            <a:r>
              <a:rPr lang="es-ES" sz="3100" b="1" dirty="0" smtClean="0"/>
              <a:t>para que </a:t>
            </a:r>
            <a:r>
              <a:rPr lang="es-ES" sz="3100" b="1" dirty="0"/>
              <a:t>un árbol de café alcance su madura y pueda producir.</a:t>
            </a:r>
            <a:r>
              <a:rPr lang="es-ES" dirty="0"/>
              <a:t/>
            </a:r>
            <a:br>
              <a:rPr lang="es-ES" dirty="0"/>
            </a:br>
            <a:endParaRPr lang="es-ES" dirty="0"/>
          </a:p>
        </p:txBody>
      </p:sp>
      <p:sp>
        <p:nvSpPr>
          <p:cNvPr id="3" name="2 Marcador de contenido"/>
          <p:cNvSpPr>
            <a:spLocks noGrp="1"/>
          </p:cNvSpPr>
          <p:nvPr>
            <p:ph idx="1"/>
          </p:nvPr>
        </p:nvSpPr>
        <p:spPr/>
        <p:txBody>
          <a:bodyPr>
            <a:normAutofit fontScale="85000" lnSpcReduction="20000"/>
          </a:bodyPr>
          <a:lstStyle/>
          <a:p>
            <a:r>
              <a:rPr lang="es-ES" dirty="0" smtClean="0"/>
              <a:t>- </a:t>
            </a:r>
            <a:r>
              <a:rPr lang="es-ES" dirty="0"/>
              <a:t>Arábica y Robusta son los dos tipos de café que se producen. </a:t>
            </a:r>
            <a:endParaRPr lang="es-ES" dirty="0" smtClean="0"/>
          </a:p>
          <a:p>
            <a:r>
              <a:rPr lang="es-ES" dirty="0" smtClean="0"/>
              <a:t>Los </a:t>
            </a:r>
            <a:r>
              <a:rPr lang="es-ES" dirty="0"/>
              <a:t>granos de Arábica representan alrededor del 65% de la producción total de café y el café Robusta compone el 35</a:t>
            </a:r>
            <a:r>
              <a:rPr lang="es-ES" dirty="0" smtClean="0"/>
              <a:t>%.</a:t>
            </a:r>
          </a:p>
          <a:p>
            <a:endParaRPr lang="es-ES" dirty="0"/>
          </a:p>
          <a:p>
            <a:r>
              <a:rPr lang="es-ES" dirty="0"/>
              <a:t>- Es la segunda bebida más consumida después del agua. </a:t>
            </a:r>
            <a:r>
              <a:rPr lang="es-ES" b="1" u="sng" dirty="0"/>
              <a:t>Se consumen 400 billones de tazas al año</a:t>
            </a:r>
            <a:r>
              <a:rPr lang="es-ES" dirty="0" smtClean="0"/>
              <a:t>.</a:t>
            </a:r>
            <a:endParaRPr lang="es-ES" dirty="0"/>
          </a:p>
          <a:p>
            <a:endParaRPr lang="es-ES" dirty="0"/>
          </a:p>
          <a:p>
            <a:r>
              <a:rPr lang="es-ES" dirty="0"/>
              <a:t>- El sabor del café es un delicado equilibrio de características que se unen para crear la taza perfecta. Acidez, aroma y cuerpo son los componentes del sabor.</a:t>
            </a:r>
          </a:p>
          <a:p>
            <a:endParaRPr lang="es-ES" dirty="0"/>
          </a:p>
        </p:txBody>
      </p:sp>
    </p:spTree>
    <p:extLst>
      <p:ext uri="{BB962C8B-B14F-4D97-AF65-F5344CB8AC3E}">
        <p14:creationId xmlns:p14="http://schemas.microsoft.com/office/powerpoint/2010/main" val="463120074"/>
      </p:ext>
    </p:extLst>
  </p:cSld>
  <p:clrMapOvr>
    <a:masterClrMapping/>
  </p:clrMapOvr>
  <mc:AlternateContent xmlns:mc="http://schemas.openxmlformats.org/markup-compatibility/2006">
    <mc:Choice xmlns:p14="http://schemas.microsoft.com/office/powerpoint/2010/main" Requires="p14">
      <p:transition spd="slow" p14:dur="3000" advClick="0" advTm="13000">
        <p14:shred/>
      </p:transition>
    </mc:Choice>
    <mc:Fallback>
      <p:transition spd="slow" advClick="0" advTm="1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188640"/>
            <a:ext cx="8229600" cy="864096"/>
          </a:xfrm>
        </p:spPr>
        <p:txBody>
          <a:bodyPr/>
          <a:lstStyle/>
          <a:p>
            <a:r>
              <a:rPr lang="es-ES" b="1" dirty="0"/>
              <a:t>¿sabías que?</a:t>
            </a:r>
          </a:p>
        </p:txBody>
      </p:sp>
      <p:sp>
        <p:nvSpPr>
          <p:cNvPr id="3" name="2 Marcador de contenido"/>
          <p:cNvSpPr>
            <a:spLocks noGrp="1"/>
          </p:cNvSpPr>
          <p:nvPr>
            <p:ph idx="1"/>
          </p:nvPr>
        </p:nvSpPr>
        <p:spPr>
          <a:xfrm>
            <a:off x="107504" y="1340768"/>
            <a:ext cx="4906888" cy="4525963"/>
          </a:xfrm>
        </p:spPr>
        <p:txBody>
          <a:bodyPr/>
          <a:lstStyle/>
          <a:p>
            <a:r>
              <a:rPr lang="es-ES" dirty="0" smtClean="0"/>
              <a:t>El café, en </a:t>
            </a:r>
            <a:r>
              <a:rPr lang="es-ES" dirty="0"/>
              <a:t>la antigüedad su sabor creo miedo y su </a:t>
            </a:r>
            <a:r>
              <a:rPr lang="es-ES" dirty="0" smtClean="0"/>
              <a:t>consumo generó controversias </a:t>
            </a:r>
            <a:r>
              <a:rPr lang="es-ES" dirty="0"/>
              <a:t>en las grandes cortes de Europa por creerlo capaz de provocar reacciones de insurgencia en la </a:t>
            </a:r>
            <a:r>
              <a:rPr lang="es-ES" dirty="0" smtClean="0"/>
              <a:t>gente</a:t>
            </a:r>
            <a:r>
              <a:rPr lang="es-ES"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881" y="1484784"/>
            <a:ext cx="3816424" cy="516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3153328"/>
      </p:ext>
    </p:extLst>
  </p:cSld>
  <p:clrMapOvr>
    <a:masterClrMapping/>
  </p:clrMapOvr>
  <mc:AlternateContent xmlns:mc="http://schemas.openxmlformats.org/markup-compatibility/2006" xmlns:p14="http://schemas.microsoft.com/office/powerpoint/2010/main">
    <mc:Choice Requires="p14">
      <p:transition spd="slow" p14:dur="1300" advClick="0" advTm="10000">
        <p14:pan dir="u"/>
      </p:transition>
    </mc:Choice>
    <mc:Fallback xmlns="">
      <p:transition spd="slow" advClick="0" advTm="1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404664"/>
            <a:ext cx="7772400" cy="360039"/>
          </a:xfrm>
        </p:spPr>
        <p:txBody>
          <a:bodyPr>
            <a:normAutofit fontScale="90000"/>
          </a:bodyPr>
          <a:lstStyle/>
          <a:p>
            <a:r>
              <a:rPr lang="es-ES" dirty="0" smtClean="0"/>
              <a:t/>
            </a:r>
            <a:br>
              <a:rPr lang="es-ES" dirty="0" smtClean="0"/>
            </a:br>
            <a:endParaRPr lang="es-ES" dirty="0"/>
          </a:p>
        </p:txBody>
      </p:sp>
      <p:sp>
        <p:nvSpPr>
          <p:cNvPr id="3" name="2 Subtítulo"/>
          <p:cNvSpPr>
            <a:spLocks noGrp="1"/>
          </p:cNvSpPr>
          <p:nvPr>
            <p:ph type="subTitle" idx="1"/>
          </p:nvPr>
        </p:nvSpPr>
        <p:spPr>
          <a:xfrm>
            <a:off x="0" y="90596"/>
            <a:ext cx="8856984" cy="6741368"/>
          </a:xfrm>
        </p:spPr>
        <p:txBody>
          <a:bodyPr>
            <a:normAutofit fontScale="25000" lnSpcReduction="20000"/>
          </a:bodyPr>
          <a:lstStyle/>
          <a:p>
            <a:pPr algn="just"/>
            <a:r>
              <a:rPr lang="es-ES" sz="1400" dirty="0"/>
              <a:t> </a:t>
            </a:r>
          </a:p>
          <a:p>
            <a:pPr algn="just"/>
            <a:r>
              <a:rPr lang="es-ES" sz="4200" dirty="0">
                <a:solidFill>
                  <a:schemeClr val="tx1"/>
                </a:solidFill>
              </a:rPr>
              <a:t> </a:t>
            </a:r>
            <a:r>
              <a:rPr lang="es-ES" sz="5600" dirty="0" smtClean="0">
                <a:solidFill>
                  <a:schemeClr val="tx1"/>
                </a:solidFill>
              </a:rPr>
              <a:t>Curiosamente</a:t>
            </a:r>
            <a:r>
              <a:rPr lang="es-ES" sz="5600" dirty="0">
                <a:solidFill>
                  <a:schemeClr val="tx1"/>
                </a:solidFill>
              </a:rPr>
              <a:t>, en el mundo islámico, el entusiasmo con el café era tal que una ley </a:t>
            </a:r>
            <a:r>
              <a:rPr lang="es-ES" sz="5600" u="sng" dirty="0">
                <a:solidFill>
                  <a:schemeClr val="tx1"/>
                </a:solidFill>
                <a:hlinkClick r:id="rId2" tooltip="Turquía"/>
              </a:rPr>
              <a:t>turca</a:t>
            </a:r>
            <a:r>
              <a:rPr lang="es-ES" sz="5600" dirty="0">
                <a:solidFill>
                  <a:schemeClr val="tx1"/>
                </a:solidFill>
              </a:rPr>
              <a:t> sobre el </a:t>
            </a:r>
            <a:r>
              <a:rPr lang="es-ES" sz="5600" u="sng" dirty="0">
                <a:solidFill>
                  <a:schemeClr val="tx1"/>
                </a:solidFill>
                <a:hlinkClick r:id="rId3" tooltip="Divorcio"/>
              </a:rPr>
              <a:t>divorcio</a:t>
            </a:r>
            <a:r>
              <a:rPr lang="es-ES" sz="5600" dirty="0">
                <a:solidFill>
                  <a:schemeClr val="tx1"/>
                </a:solidFill>
              </a:rPr>
              <a:t> precisaba que una mujer podía divorciarse de su esposo si éste no llegaba a proporcionarle una dosis diaria de café. Posteriormente, alrededor del 1500, un emir, al saber que las críticas contra su poder provenían de </a:t>
            </a:r>
            <a:r>
              <a:rPr lang="es-ES" sz="5600" u="sng" dirty="0">
                <a:solidFill>
                  <a:schemeClr val="tx1"/>
                </a:solidFill>
                <a:hlinkClick r:id="rId4" tooltip="Bebedor"/>
              </a:rPr>
              <a:t>bebedores</a:t>
            </a:r>
            <a:r>
              <a:rPr lang="es-ES" sz="5600" dirty="0">
                <a:solidFill>
                  <a:schemeClr val="tx1"/>
                </a:solidFill>
              </a:rPr>
              <a:t> de café, ordenó el cierre de las </a:t>
            </a:r>
            <a:r>
              <a:rPr lang="es-ES" sz="5600" u="sng" dirty="0">
                <a:solidFill>
                  <a:schemeClr val="tx1"/>
                </a:solidFill>
                <a:hlinkClick r:id="rId5" tooltip="Cafetería"/>
              </a:rPr>
              <a:t>cafeterías</a:t>
            </a:r>
            <a:r>
              <a:rPr lang="es-ES" sz="5600" dirty="0">
                <a:solidFill>
                  <a:schemeClr val="tx1"/>
                </a:solidFill>
              </a:rPr>
              <a:t>, lo que causó tales rebeliones que obligó al </a:t>
            </a:r>
            <a:r>
              <a:rPr lang="es-ES" sz="5600" u="sng" dirty="0">
                <a:solidFill>
                  <a:schemeClr val="tx1"/>
                </a:solidFill>
                <a:hlinkClick r:id="rId6" tooltip="Gobernador"/>
              </a:rPr>
              <a:t>gobernador</a:t>
            </a:r>
            <a:r>
              <a:rPr lang="es-ES" sz="5600" dirty="0">
                <a:solidFill>
                  <a:schemeClr val="tx1"/>
                </a:solidFill>
              </a:rPr>
              <a:t> de </a:t>
            </a:r>
            <a:r>
              <a:rPr lang="es-ES" sz="5600" u="sng" dirty="0">
                <a:solidFill>
                  <a:schemeClr val="tx1"/>
                </a:solidFill>
                <a:hlinkClick r:id="rId7" tooltip="Egipto"/>
              </a:rPr>
              <a:t>Egipto</a:t>
            </a:r>
            <a:r>
              <a:rPr lang="es-ES" sz="5600" dirty="0">
                <a:solidFill>
                  <a:schemeClr val="tx1"/>
                </a:solidFill>
              </a:rPr>
              <a:t> a cancelar la prohibición.</a:t>
            </a:r>
          </a:p>
          <a:p>
            <a:pPr algn="just"/>
            <a:r>
              <a:rPr lang="es-ES" sz="5600" dirty="0">
                <a:solidFill>
                  <a:schemeClr val="tx1"/>
                </a:solidFill>
              </a:rPr>
              <a:t> </a:t>
            </a:r>
          </a:p>
          <a:p>
            <a:pPr algn="just"/>
            <a:r>
              <a:rPr lang="es-ES" sz="5600" dirty="0">
                <a:solidFill>
                  <a:schemeClr val="tx1"/>
                </a:solidFill>
              </a:rPr>
              <a:t>El café llegó a </a:t>
            </a:r>
            <a:r>
              <a:rPr lang="es-ES" sz="5600" u="sng" dirty="0">
                <a:solidFill>
                  <a:schemeClr val="tx1"/>
                </a:solidFill>
                <a:hlinkClick r:id="rId8" tooltip="Europa"/>
              </a:rPr>
              <a:t>Europa</a:t>
            </a:r>
            <a:r>
              <a:rPr lang="es-ES" sz="5600" dirty="0">
                <a:solidFill>
                  <a:schemeClr val="tx1"/>
                </a:solidFill>
              </a:rPr>
              <a:t> alrededor del año </a:t>
            </a:r>
            <a:r>
              <a:rPr lang="es-ES" sz="5600" u="sng" dirty="0">
                <a:solidFill>
                  <a:schemeClr val="tx1"/>
                </a:solidFill>
                <a:hlinkClick r:id="rId9" tooltip="1600"/>
              </a:rPr>
              <a:t>1600</a:t>
            </a:r>
            <a:r>
              <a:rPr lang="es-ES" sz="5600" dirty="0">
                <a:solidFill>
                  <a:schemeClr val="tx1"/>
                </a:solidFill>
              </a:rPr>
              <a:t>. Algunos </a:t>
            </a:r>
            <a:r>
              <a:rPr lang="es-ES" sz="5600" u="sng" dirty="0">
                <a:solidFill>
                  <a:schemeClr val="tx1"/>
                </a:solidFill>
                <a:hlinkClick r:id="rId10" tooltip="Sacerdote"/>
              </a:rPr>
              <a:t>sacerdotes</a:t>
            </a:r>
            <a:r>
              <a:rPr lang="es-ES" sz="5600" dirty="0">
                <a:solidFill>
                  <a:schemeClr val="tx1"/>
                </a:solidFill>
              </a:rPr>
              <a:t> </a:t>
            </a:r>
            <a:r>
              <a:rPr lang="es-ES" sz="5600" u="sng" dirty="0">
                <a:solidFill>
                  <a:schemeClr val="tx1"/>
                </a:solidFill>
                <a:hlinkClick r:id="rId11" tooltip="Católico"/>
              </a:rPr>
              <a:t>católicos</a:t>
            </a:r>
            <a:r>
              <a:rPr lang="es-ES" sz="5600" dirty="0">
                <a:solidFill>
                  <a:schemeClr val="tx1"/>
                </a:solidFill>
              </a:rPr>
              <a:t> lo llamaron una amarga invención de </a:t>
            </a:r>
            <a:r>
              <a:rPr lang="es-ES" sz="5600" u="sng" dirty="0">
                <a:solidFill>
                  <a:schemeClr val="tx1"/>
                </a:solidFill>
                <a:hlinkClick r:id="rId12" tooltip="Satanás"/>
              </a:rPr>
              <a:t>Satanás</a:t>
            </a:r>
            <a:r>
              <a:rPr lang="es-ES" sz="5600" dirty="0">
                <a:solidFill>
                  <a:schemeClr val="tx1"/>
                </a:solidFill>
              </a:rPr>
              <a:t>, pues lo veían como un posible sustituto del </a:t>
            </a:r>
            <a:r>
              <a:rPr lang="es-ES" sz="5600" u="sng" dirty="0">
                <a:solidFill>
                  <a:schemeClr val="tx1"/>
                </a:solidFill>
                <a:hlinkClick r:id="rId13" tooltip="Vino"/>
              </a:rPr>
              <a:t>vino</a:t>
            </a:r>
            <a:r>
              <a:rPr lang="es-ES" sz="5600" dirty="0">
                <a:solidFill>
                  <a:schemeClr val="tx1"/>
                </a:solidFill>
              </a:rPr>
              <a:t>, que había sido santificado por </a:t>
            </a:r>
            <a:r>
              <a:rPr lang="es-ES" sz="5600" u="sng" dirty="0">
                <a:solidFill>
                  <a:schemeClr val="tx1"/>
                </a:solidFill>
                <a:hlinkClick r:id="rId14" tooltip="Cristo"/>
              </a:rPr>
              <a:t>Cristo</a:t>
            </a:r>
            <a:r>
              <a:rPr lang="es-ES" sz="5600" dirty="0">
                <a:solidFill>
                  <a:schemeClr val="tx1"/>
                </a:solidFill>
              </a:rPr>
              <a:t>.  Por ello, se aconsejó al </a:t>
            </a:r>
            <a:r>
              <a:rPr lang="es-ES" sz="5600" u="sng" dirty="0">
                <a:solidFill>
                  <a:schemeClr val="tx1"/>
                </a:solidFill>
                <a:hlinkClick r:id="rId15" tooltip="Papa"/>
              </a:rPr>
              <a:t>Papa</a:t>
            </a:r>
            <a:r>
              <a:rPr lang="es-ES" sz="5600" dirty="0">
                <a:solidFill>
                  <a:schemeClr val="tx1"/>
                </a:solidFill>
              </a:rPr>
              <a:t> </a:t>
            </a:r>
            <a:r>
              <a:rPr lang="es-ES" sz="5600" u="sng" dirty="0">
                <a:solidFill>
                  <a:schemeClr val="tx1"/>
                </a:solidFill>
                <a:hlinkClick r:id="rId16" tooltip="Clemente VIII"/>
              </a:rPr>
              <a:t>Clemente VIII</a:t>
            </a:r>
            <a:r>
              <a:rPr lang="es-ES" sz="5600" dirty="0">
                <a:solidFill>
                  <a:schemeClr val="tx1"/>
                </a:solidFill>
              </a:rPr>
              <a:t> prohibir el café, pues representaba una amenaza de los </a:t>
            </a:r>
            <a:r>
              <a:rPr lang="es-ES" sz="5600" u="sng" dirty="0">
                <a:solidFill>
                  <a:schemeClr val="tx1"/>
                </a:solidFill>
                <a:hlinkClick r:id="rId17" tooltip="Infiel"/>
              </a:rPr>
              <a:t>infieles</a:t>
            </a:r>
            <a:r>
              <a:rPr lang="es-ES" sz="5600" dirty="0">
                <a:solidFill>
                  <a:schemeClr val="tx1"/>
                </a:solidFill>
              </a:rPr>
              <a:t>. Después de haberlo probado, el Papa bautizó simbólicamente la nueva bebida, declarando que dejar sólo a sus infieles el placer de esta bebida sería una lástima</a:t>
            </a:r>
          </a:p>
          <a:p>
            <a:pPr algn="just"/>
            <a:r>
              <a:rPr lang="es-ES" sz="5600" dirty="0">
                <a:solidFill>
                  <a:schemeClr val="tx1"/>
                </a:solidFill>
              </a:rPr>
              <a:t> </a:t>
            </a:r>
            <a:r>
              <a:rPr lang="es-ES" sz="5600" dirty="0" smtClean="0">
                <a:solidFill>
                  <a:schemeClr val="tx1"/>
                </a:solidFill>
              </a:rPr>
              <a:t>Del </a:t>
            </a:r>
            <a:r>
              <a:rPr lang="es-ES" sz="5600" dirty="0">
                <a:solidFill>
                  <a:schemeClr val="tx1"/>
                </a:solidFill>
              </a:rPr>
              <a:t>mismo modo que en el mundo Islámico, las prohibiciones de las cafeterías también se produjeron en Europa, creyendo igualmente que la </a:t>
            </a:r>
            <a:r>
              <a:rPr lang="es-ES" sz="5600" u="sng" dirty="0">
                <a:solidFill>
                  <a:schemeClr val="tx1"/>
                </a:solidFill>
                <a:hlinkClick r:id="rId18" tooltip="Ingesta (aún no redactado)"/>
              </a:rPr>
              <a:t>ingesta</a:t>
            </a:r>
            <a:r>
              <a:rPr lang="es-ES" sz="5600" dirty="0">
                <a:solidFill>
                  <a:schemeClr val="tx1"/>
                </a:solidFill>
              </a:rPr>
              <a:t> de café desarrolla el espíritu crítico, favoreciendo probablemente los intercambios intelectuales entre consumidores.</a:t>
            </a:r>
          </a:p>
          <a:p>
            <a:pPr algn="just"/>
            <a:r>
              <a:rPr lang="es-ES" sz="5600" dirty="0">
                <a:solidFill>
                  <a:schemeClr val="tx1"/>
                </a:solidFill>
              </a:rPr>
              <a:t>En </a:t>
            </a:r>
            <a:r>
              <a:rPr lang="es-ES" sz="5600" u="sng" dirty="0">
                <a:solidFill>
                  <a:schemeClr val="tx1"/>
                </a:solidFill>
                <a:hlinkClick r:id="rId19" tooltip="España"/>
              </a:rPr>
              <a:t>España</a:t>
            </a:r>
            <a:r>
              <a:rPr lang="es-ES" sz="5600" dirty="0">
                <a:solidFill>
                  <a:schemeClr val="tx1"/>
                </a:solidFill>
              </a:rPr>
              <a:t>, a finales del </a:t>
            </a:r>
            <a:r>
              <a:rPr lang="es-ES" sz="5600" u="sng" dirty="0">
                <a:solidFill>
                  <a:schemeClr val="tx1"/>
                </a:solidFill>
                <a:hlinkClick r:id="rId20" tooltip="Siglo XIX"/>
              </a:rPr>
              <a:t>siglo XIX</a:t>
            </a:r>
            <a:r>
              <a:rPr lang="es-ES" sz="5600" dirty="0">
                <a:solidFill>
                  <a:schemeClr val="tx1"/>
                </a:solidFill>
              </a:rPr>
              <a:t> y principios del </a:t>
            </a:r>
            <a:r>
              <a:rPr lang="es-ES" sz="5600" u="sng" dirty="0">
                <a:solidFill>
                  <a:schemeClr val="tx1"/>
                </a:solidFill>
                <a:hlinkClick r:id="rId21" tooltip="Siglo XX"/>
              </a:rPr>
              <a:t>XX</a:t>
            </a:r>
            <a:r>
              <a:rPr lang="es-ES" sz="5600" dirty="0">
                <a:solidFill>
                  <a:schemeClr val="tx1"/>
                </a:solidFill>
              </a:rPr>
              <a:t>, también los intelectuales comenzaron a reunirse en cafeterías, algunas de las cuales a día de hoy son auténticas instituciones: </a:t>
            </a:r>
            <a:r>
              <a:rPr lang="es-ES" sz="5600" u="sng" dirty="0">
                <a:solidFill>
                  <a:schemeClr val="tx1"/>
                </a:solidFill>
                <a:hlinkClick r:id="rId22" tooltip="Café Gijón"/>
              </a:rPr>
              <a:t>Café Gijón</a:t>
            </a:r>
            <a:r>
              <a:rPr lang="es-ES" sz="5600" dirty="0">
                <a:solidFill>
                  <a:schemeClr val="tx1"/>
                </a:solidFill>
              </a:rPr>
              <a:t> (</a:t>
            </a:r>
            <a:r>
              <a:rPr lang="es-ES" sz="5600" u="sng" dirty="0">
                <a:solidFill>
                  <a:schemeClr val="tx1"/>
                </a:solidFill>
                <a:hlinkClick r:id="rId23" tooltip="Madrid"/>
              </a:rPr>
              <a:t>Madrid</a:t>
            </a:r>
            <a:r>
              <a:rPr lang="es-ES" sz="5600" dirty="0">
                <a:solidFill>
                  <a:schemeClr val="tx1"/>
                </a:solidFill>
              </a:rPr>
              <a:t>, </a:t>
            </a:r>
            <a:r>
              <a:rPr lang="es-ES" sz="5600" u="sng" dirty="0">
                <a:solidFill>
                  <a:schemeClr val="tx1"/>
                </a:solidFill>
                <a:hlinkClick r:id="rId24" tooltip="1888"/>
              </a:rPr>
              <a:t>1888</a:t>
            </a:r>
            <a:r>
              <a:rPr lang="es-ES" sz="5600" dirty="0">
                <a:solidFill>
                  <a:schemeClr val="tx1"/>
                </a:solidFill>
              </a:rPr>
              <a:t>), </a:t>
            </a:r>
            <a:r>
              <a:rPr lang="es-ES" sz="5600" u="sng" dirty="0">
                <a:solidFill>
                  <a:schemeClr val="tx1"/>
                </a:solidFill>
                <a:hlinkClick r:id="rId25" tooltip="Café Novelty"/>
              </a:rPr>
              <a:t>Café </a:t>
            </a:r>
            <a:r>
              <a:rPr lang="es-ES" sz="5600" u="sng" dirty="0" err="1">
                <a:solidFill>
                  <a:schemeClr val="tx1"/>
                </a:solidFill>
                <a:hlinkClick r:id="rId25" tooltip="Café Novelty"/>
              </a:rPr>
              <a:t>Novelty</a:t>
            </a:r>
            <a:r>
              <a:rPr lang="es-ES" sz="5600" dirty="0">
                <a:solidFill>
                  <a:schemeClr val="tx1"/>
                </a:solidFill>
              </a:rPr>
              <a:t> (</a:t>
            </a:r>
            <a:r>
              <a:rPr lang="es-ES" sz="5600" u="sng" dirty="0">
                <a:solidFill>
                  <a:schemeClr val="tx1"/>
                </a:solidFill>
                <a:hlinkClick r:id="rId26" tooltip="Salamanca"/>
              </a:rPr>
              <a:t>Salamanca</a:t>
            </a:r>
            <a:r>
              <a:rPr lang="es-ES" sz="5600" dirty="0">
                <a:solidFill>
                  <a:schemeClr val="tx1"/>
                </a:solidFill>
              </a:rPr>
              <a:t>, </a:t>
            </a:r>
            <a:r>
              <a:rPr lang="es-ES" sz="5600" u="sng" dirty="0">
                <a:solidFill>
                  <a:schemeClr val="tx1"/>
                </a:solidFill>
                <a:hlinkClick r:id="rId27" tooltip="1905"/>
              </a:rPr>
              <a:t>1905</a:t>
            </a:r>
            <a:r>
              <a:rPr lang="es-ES" sz="5600" dirty="0">
                <a:solidFill>
                  <a:schemeClr val="tx1"/>
                </a:solidFill>
              </a:rPr>
              <a:t>) o el </a:t>
            </a:r>
            <a:r>
              <a:rPr lang="es-ES" sz="5600" u="sng" dirty="0">
                <a:solidFill>
                  <a:schemeClr val="tx1"/>
                </a:solidFill>
                <a:hlinkClick r:id="rId28" tooltip="Café de Fornos"/>
              </a:rPr>
              <a:t>Café de </a:t>
            </a:r>
            <a:r>
              <a:rPr lang="es-ES" sz="5600" u="sng" dirty="0" err="1">
                <a:solidFill>
                  <a:schemeClr val="tx1"/>
                </a:solidFill>
                <a:hlinkClick r:id="rId28" tooltip="Café de Fornos"/>
              </a:rPr>
              <a:t>Fornos</a:t>
            </a:r>
            <a:r>
              <a:rPr lang="es-ES" sz="5600" dirty="0">
                <a:solidFill>
                  <a:schemeClr val="tx1"/>
                </a:solidFill>
              </a:rPr>
              <a:t> (</a:t>
            </a:r>
            <a:r>
              <a:rPr lang="es-ES" sz="5600" u="sng" dirty="0">
                <a:solidFill>
                  <a:schemeClr val="tx1"/>
                </a:solidFill>
                <a:hlinkClick r:id="rId23" tooltip="Madrid"/>
              </a:rPr>
              <a:t>Madrid</a:t>
            </a:r>
            <a:r>
              <a:rPr lang="es-ES" sz="5600" dirty="0">
                <a:solidFill>
                  <a:schemeClr val="tx1"/>
                </a:solidFill>
              </a:rPr>
              <a:t>, </a:t>
            </a:r>
            <a:r>
              <a:rPr lang="es-ES" sz="5600" u="sng" dirty="0">
                <a:solidFill>
                  <a:schemeClr val="tx1"/>
                </a:solidFill>
                <a:hlinkClick r:id="rId29" tooltip="1907"/>
              </a:rPr>
              <a:t>1907</a:t>
            </a:r>
            <a:r>
              <a:rPr lang="es-ES" sz="5600" dirty="0">
                <a:solidFill>
                  <a:schemeClr val="tx1"/>
                </a:solidFill>
              </a:rPr>
              <a:t>) entre otros. </a:t>
            </a:r>
          </a:p>
          <a:p>
            <a:pPr algn="just"/>
            <a:r>
              <a:rPr lang="es-ES" sz="5600" dirty="0">
                <a:solidFill>
                  <a:schemeClr val="tx1"/>
                </a:solidFill>
              </a:rPr>
              <a:t>En la actualidad, en la lista de países consumidores de café ocupamos el lugar 22. Por encima de nosotros se encuentran, entre otros, Finlandia, Noruega, Islandia, Dinamarca, Holanda, Suecia, Suiza, Alemania e Italia.</a:t>
            </a:r>
          </a:p>
          <a:p>
            <a:pPr algn="just"/>
            <a:r>
              <a:rPr lang="es-ES" sz="5600" dirty="0">
                <a:solidFill>
                  <a:schemeClr val="tx1"/>
                </a:solidFill>
              </a:rPr>
              <a:t>Finalmente, y tras todo este periplo de alabanzas y prohibiciones, el café se ha convertido en la segunda bebida consumida en el mundo después del agua, y un negocio en una escala inferior a la del petróleo. </a:t>
            </a:r>
          </a:p>
          <a:p>
            <a:pPr algn="just"/>
            <a:r>
              <a:rPr lang="es-ES" sz="5600" dirty="0">
                <a:solidFill>
                  <a:schemeClr val="tx1"/>
                </a:solidFill>
              </a:rPr>
              <a:t> </a:t>
            </a:r>
          </a:p>
          <a:p>
            <a:pPr algn="just"/>
            <a:r>
              <a:rPr lang="es-ES" sz="5600" dirty="0">
                <a:solidFill>
                  <a:schemeClr val="tx1"/>
                </a:solidFill>
              </a:rPr>
              <a:t>Actualmente, las principales regiones productoras de café son </a:t>
            </a:r>
            <a:r>
              <a:rPr lang="es-ES" sz="5600" u="sng" dirty="0">
                <a:solidFill>
                  <a:schemeClr val="tx1"/>
                </a:solidFill>
                <a:hlinkClick r:id="rId30" tooltip="América del Sur"/>
              </a:rPr>
              <a:t>América del Sur</a:t>
            </a:r>
            <a:r>
              <a:rPr lang="es-ES" sz="5600" dirty="0">
                <a:solidFill>
                  <a:schemeClr val="tx1"/>
                </a:solidFill>
              </a:rPr>
              <a:t> (particularmente </a:t>
            </a:r>
            <a:r>
              <a:rPr lang="es-ES" sz="5600" u="sng" dirty="0">
                <a:solidFill>
                  <a:schemeClr val="tx1"/>
                </a:solidFill>
                <a:hlinkClick r:id="rId31" tooltip="Brasil"/>
              </a:rPr>
              <a:t>Brasil</a:t>
            </a:r>
            <a:r>
              <a:rPr lang="es-ES" sz="5600" dirty="0">
                <a:solidFill>
                  <a:schemeClr val="tx1"/>
                </a:solidFill>
              </a:rPr>
              <a:t> y </a:t>
            </a:r>
            <a:r>
              <a:rPr lang="es-ES" sz="5600" u="sng" dirty="0">
                <a:solidFill>
                  <a:schemeClr val="tx1"/>
                </a:solidFill>
                <a:hlinkClick r:id="rId32" tooltip="Colombia"/>
              </a:rPr>
              <a:t>Colombia</a:t>
            </a:r>
            <a:r>
              <a:rPr lang="es-ES" sz="5600" dirty="0">
                <a:solidFill>
                  <a:schemeClr val="tx1"/>
                </a:solidFill>
              </a:rPr>
              <a:t>), </a:t>
            </a:r>
            <a:r>
              <a:rPr lang="es-ES" sz="5600" u="sng" dirty="0">
                <a:solidFill>
                  <a:schemeClr val="tx1"/>
                </a:solidFill>
                <a:hlinkClick r:id="rId33" tooltip="Vietnam"/>
              </a:rPr>
              <a:t>Vietnam</a:t>
            </a:r>
            <a:r>
              <a:rPr lang="es-ES" sz="5600" dirty="0">
                <a:solidFill>
                  <a:schemeClr val="tx1"/>
                </a:solidFill>
              </a:rPr>
              <a:t>, </a:t>
            </a:r>
            <a:r>
              <a:rPr lang="es-ES" sz="5600" u="sng" dirty="0">
                <a:solidFill>
                  <a:schemeClr val="tx1"/>
                </a:solidFill>
                <a:hlinkClick r:id="rId34" tooltip="Kenia"/>
              </a:rPr>
              <a:t>Kenia</a:t>
            </a:r>
            <a:r>
              <a:rPr lang="es-ES" sz="5600" dirty="0">
                <a:solidFill>
                  <a:schemeClr val="tx1"/>
                </a:solidFill>
              </a:rPr>
              <a:t> y </a:t>
            </a:r>
            <a:r>
              <a:rPr lang="es-ES" sz="5600" u="sng" dirty="0">
                <a:solidFill>
                  <a:schemeClr val="tx1"/>
                </a:solidFill>
                <a:hlinkClick r:id="rId35" tooltip="Costa de Marfil"/>
              </a:rPr>
              <a:t>Costa de Marfil</a:t>
            </a:r>
            <a:r>
              <a:rPr lang="es-ES" sz="5600" dirty="0">
                <a:solidFill>
                  <a:schemeClr val="tx1"/>
                </a:solidFill>
              </a:rPr>
              <a:t>. </a:t>
            </a:r>
            <a:r>
              <a:rPr lang="es-ES" sz="5600" u="sng" dirty="0" err="1">
                <a:solidFill>
                  <a:schemeClr val="tx1"/>
                </a:solidFill>
                <a:hlinkClick r:id="rId36" tooltip="Hawai"/>
              </a:rPr>
              <a:t>Hawai</a:t>
            </a:r>
            <a:r>
              <a:rPr lang="es-ES" sz="5600" dirty="0">
                <a:solidFill>
                  <a:schemeClr val="tx1"/>
                </a:solidFill>
              </a:rPr>
              <a:t> tiene una pequeña producción de café de gran calidad y elevado precio, pero, el café más caro y famoso sigue siendo el </a:t>
            </a:r>
            <a:r>
              <a:rPr lang="es-ES" sz="5600" i="1" dirty="0">
                <a:solidFill>
                  <a:schemeClr val="tx1"/>
                </a:solidFill>
              </a:rPr>
              <a:t>BLUE MOUNTAIN</a:t>
            </a:r>
            <a:r>
              <a:rPr lang="es-ES" sz="5600" dirty="0">
                <a:solidFill>
                  <a:schemeClr val="tx1"/>
                </a:solidFill>
              </a:rPr>
              <a:t> procedente de </a:t>
            </a:r>
            <a:r>
              <a:rPr lang="es-ES" sz="5600" u="sng" dirty="0">
                <a:solidFill>
                  <a:schemeClr val="tx1"/>
                </a:solidFill>
                <a:hlinkClick r:id="rId37" tooltip="Jamaica"/>
              </a:rPr>
              <a:t>Jamaica</a:t>
            </a:r>
            <a:r>
              <a:rPr lang="es-ES" sz="5600" dirty="0">
                <a:solidFill>
                  <a:schemeClr val="tx1"/>
                </a:solidFill>
              </a:rPr>
              <a:t>.</a:t>
            </a:r>
          </a:p>
          <a:p>
            <a:pPr algn="just"/>
            <a:r>
              <a:rPr lang="es-ES" sz="5600" dirty="0">
                <a:solidFill>
                  <a:schemeClr val="tx1"/>
                </a:solidFill>
              </a:rPr>
              <a:t> </a:t>
            </a:r>
            <a:endParaRPr lang="es-ES" sz="5600" dirty="0" smtClean="0">
              <a:solidFill>
                <a:schemeClr val="tx1"/>
              </a:solidFill>
            </a:endParaRPr>
          </a:p>
          <a:p>
            <a:pPr algn="just"/>
            <a:r>
              <a:rPr lang="es-ES" sz="5600" dirty="0" smtClean="0">
                <a:solidFill>
                  <a:schemeClr val="tx1"/>
                </a:solidFill>
              </a:rPr>
              <a:t>Como </a:t>
            </a:r>
            <a:r>
              <a:rPr lang="es-ES" sz="5600" dirty="0">
                <a:solidFill>
                  <a:schemeClr val="tx1"/>
                </a:solidFill>
              </a:rPr>
              <a:t>curiosidad os cuento que se produce en Bali el KOPI LUWAK. Éste es un animal, especie de comadreja, que habita allí y se alimenta de  bayas del café. En sus excrementos aparecen las bayas manteniendo una capa que las recubre. Ésta se le quita y se comercializa el café verde a 600 euros el kilo. </a:t>
            </a:r>
          </a:p>
          <a:p>
            <a:pPr algn="just"/>
            <a:r>
              <a:rPr lang="es-ES" sz="5600" dirty="0">
                <a:solidFill>
                  <a:schemeClr val="tx1"/>
                </a:solidFill>
              </a:rPr>
              <a:t> </a:t>
            </a:r>
            <a:endParaRPr lang="es-ES" sz="5600" dirty="0" smtClean="0">
              <a:solidFill>
                <a:schemeClr val="tx1"/>
              </a:solidFill>
            </a:endParaRPr>
          </a:p>
          <a:p>
            <a:pPr algn="just"/>
            <a:r>
              <a:rPr lang="es-ES" sz="5600" dirty="0" smtClean="0">
                <a:solidFill>
                  <a:schemeClr val="tx1"/>
                </a:solidFill>
              </a:rPr>
              <a:t>Pues </a:t>
            </a:r>
            <a:r>
              <a:rPr lang="es-ES" sz="5600" dirty="0">
                <a:solidFill>
                  <a:schemeClr val="tx1"/>
                </a:solidFill>
              </a:rPr>
              <a:t>bien, después de conocer toda esta historia del café, que ha sido parte importante en el desarrollo de las distintas culturas, que tiene propiedades terapéuticas, de las que en un momento nos hablará nuestro querido amigo Francisco Moya, y ser unos amantes del café de calidad, nos hemos embarcado en esta aventura.</a:t>
            </a:r>
          </a:p>
          <a:p>
            <a:pPr algn="just"/>
            <a:r>
              <a:rPr lang="es-ES" sz="5600" dirty="0">
                <a:solidFill>
                  <a:schemeClr val="tx1"/>
                </a:solidFill>
              </a:rPr>
              <a:t> </a:t>
            </a:r>
            <a:endParaRPr lang="es-ES" sz="5600" dirty="0" smtClean="0">
              <a:solidFill>
                <a:schemeClr val="tx1"/>
              </a:solidFill>
            </a:endParaRPr>
          </a:p>
          <a:p>
            <a:pPr algn="just"/>
            <a:r>
              <a:rPr lang="es-ES" sz="5600" dirty="0" smtClean="0">
                <a:solidFill>
                  <a:schemeClr val="tx1"/>
                </a:solidFill>
              </a:rPr>
              <a:t>Traemos </a:t>
            </a:r>
            <a:r>
              <a:rPr lang="es-ES" sz="5600" dirty="0">
                <a:solidFill>
                  <a:schemeClr val="tx1"/>
                </a:solidFill>
              </a:rPr>
              <a:t>el mejor café de Colombia y lo tostamos con esmero, y así conseguir un café de cuerpo ligero y sabor  delicioso para que lo podáis degustar y disfrutar como se ha hecho a través de la historia, rodeados de amigos. </a:t>
            </a:r>
          </a:p>
          <a:p>
            <a:r>
              <a:rPr lang="es-ES" sz="4800" dirty="0">
                <a:solidFill>
                  <a:schemeClr val="tx1"/>
                </a:solidFill>
              </a:rPr>
              <a:t> </a:t>
            </a:r>
          </a:p>
          <a:p>
            <a:r>
              <a:rPr lang="es-ES" sz="4800" dirty="0"/>
              <a:t> </a:t>
            </a:r>
          </a:p>
          <a:p>
            <a:r>
              <a:rPr lang="es-ES" sz="4200" dirty="0"/>
              <a:t> </a:t>
            </a:r>
          </a:p>
          <a:p>
            <a:r>
              <a:rPr lang="es-ES" sz="1400" dirty="0"/>
              <a:t> </a:t>
            </a:r>
          </a:p>
          <a:p>
            <a:r>
              <a:rPr lang="es-ES" sz="1400" dirty="0"/>
              <a:t> </a:t>
            </a:r>
          </a:p>
          <a:p>
            <a:r>
              <a:rPr lang="es-ES" sz="1400" dirty="0"/>
              <a:t> </a:t>
            </a:r>
          </a:p>
          <a:p>
            <a:endParaRPr lang="es-ES" sz="1400" dirty="0"/>
          </a:p>
        </p:txBody>
      </p:sp>
    </p:spTree>
    <p:extLst>
      <p:ext uri="{BB962C8B-B14F-4D97-AF65-F5344CB8AC3E}">
        <p14:creationId xmlns:p14="http://schemas.microsoft.com/office/powerpoint/2010/main" val="1589981521"/>
      </p:ext>
    </p:extLst>
  </p:cSld>
  <p:clrMapOvr>
    <a:masterClrMapping/>
  </p:clrMapOvr>
  <mc:AlternateContent xmlns:mc="http://schemas.openxmlformats.org/markup-compatibility/2006">
    <mc:Choice xmlns:p14="http://schemas.microsoft.com/office/powerpoint/2010/main" Requires="p14">
      <p:transition spd="slow" p14:dur="2000" advClick="0" advTm="17000">
        <p14:ferris dir="l"/>
      </p:transition>
    </mc:Choice>
    <mc:Fallback>
      <p:transition spd="slow" advClick="0" advTm="17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080120"/>
          </a:xfrm>
        </p:spPr>
        <p:txBody>
          <a:bodyPr>
            <a:normAutofit fontScale="90000"/>
          </a:bodyPr>
          <a:lstStyle/>
          <a:p>
            <a:r>
              <a:rPr lang="es-ES" b="1" dirty="0" smtClean="0"/>
              <a:t/>
            </a:r>
            <a:br>
              <a:rPr lang="es-ES" b="1" dirty="0" smtClean="0"/>
            </a:br>
            <a:r>
              <a:rPr lang="es-ES" b="1" dirty="0" smtClean="0"/>
              <a:t>El </a:t>
            </a:r>
            <a:r>
              <a:rPr lang="es-ES" b="1" dirty="0"/>
              <a:t>café </a:t>
            </a:r>
            <a:r>
              <a:rPr lang="es-ES" b="1" dirty="0" smtClean="0"/>
              <a:t>“pendiente" </a:t>
            </a:r>
            <a:r>
              <a:rPr lang="es-ES" b="1" dirty="0"/>
              <a:t>puede hacerte recuperar la </a:t>
            </a:r>
            <a:r>
              <a:rPr lang="es-ES" b="1" dirty="0" smtClean="0"/>
              <a:t>fe </a:t>
            </a:r>
            <a:r>
              <a:rPr lang="es-ES" b="1" dirty="0"/>
              <a:t>en la humanidad.</a:t>
            </a:r>
            <a:r>
              <a:rPr lang="es-ES" dirty="0"/>
              <a:t/>
            </a:r>
            <a:br>
              <a:rPr lang="es-ES" dirty="0"/>
            </a:br>
            <a:endParaRPr lang="es-ES" dirty="0"/>
          </a:p>
        </p:txBody>
      </p:sp>
      <p:sp>
        <p:nvSpPr>
          <p:cNvPr id="3" name="2 Marcador de contenido"/>
          <p:cNvSpPr>
            <a:spLocks noGrp="1"/>
          </p:cNvSpPr>
          <p:nvPr>
            <p:ph idx="1"/>
          </p:nvPr>
        </p:nvSpPr>
        <p:spPr>
          <a:xfrm>
            <a:off x="-36512" y="1196752"/>
            <a:ext cx="4896544" cy="5112568"/>
          </a:xfrm>
        </p:spPr>
        <p:txBody>
          <a:bodyPr>
            <a:normAutofit fontScale="62500" lnSpcReduction="20000"/>
          </a:bodyPr>
          <a:lstStyle/>
          <a:p>
            <a:pPr marL="0" indent="0" fontAlgn="base">
              <a:buNone/>
            </a:pPr>
            <a:endParaRPr lang="es-ES" dirty="0" smtClean="0"/>
          </a:p>
          <a:p>
            <a:pPr marL="0" indent="0" fontAlgn="base">
              <a:buNone/>
            </a:pPr>
            <a:r>
              <a:rPr lang="es-ES" dirty="0" smtClean="0"/>
              <a:t>-El </a:t>
            </a:r>
            <a:r>
              <a:rPr lang="es-ES" dirty="0"/>
              <a:t>café </a:t>
            </a:r>
            <a:r>
              <a:rPr lang="es-ES" dirty="0" smtClean="0"/>
              <a:t>“pendiente", </a:t>
            </a:r>
            <a:r>
              <a:rPr lang="es-ES" dirty="0"/>
              <a:t>es una tradición que implica dejar pagado </a:t>
            </a:r>
            <a:r>
              <a:rPr lang="es-ES" dirty="0">
                <a:hlinkClick r:id="rId2"/>
              </a:rPr>
              <a:t>un café</a:t>
            </a:r>
            <a:r>
              <a:rPr lang="es-ES" dirty="0"/>
              <a:t> para un futuro cliente afortunado. Quienes no pueden permitirse un café pueden entrar en un establecimiento que siga esta práctica y preguntar si hay algún "sospeso" gratis</a:t>
            </a:r>
            <a:r>
              <a:rPr lang="es-ES" dirty="0" smtClean="0"/>
              <a:t>.</a:t>
            </a:r>
          </a:p>
          <a:p>
            <a:pPr marL="0" indent="0" fontAlgn="base">
              <a:buNone/>
            </a:pPr>
            <a:endParaRPr lang="es-ES" dirty="0" smtClean="0"/>
          </a:p>
          <a:p>
            <a:pPr marL="0" indent="0" fontAlgn="base">
              <a:buNone/>
            </a:pPr>
            <a:r>
              <a:rPr lang="es-ES" dirty="0" smtClean="0"/>
              <a:t>-Se </a:t>
            </a:r>
            <a:r>
              <a:rPr lang="es-ES" dirty="0"/>
              <a:t>dice que la tradición </a:t>
            </a:r>
            <a:r>
              <a:rPr lang="es-ES" dirty="0">
                <a:hlinkClick r:id="rId3"/>
              </a:rPr>
              <a:t>comenzó en </a:t>
            </a:r>
            <a:r>
              <a:rPr lang="es-ES" dirty="0" smtClean="0">
                <a:hlinkClick r:id="rId3"/>
              </a:rPr>
              <a:t>Nápoles</a:t>
            </a:r>
            <a:r>
              <a:rPr lang="es-ES" dirty="0" smtClean="0"/>
              <a:t> hace </a:t>
            </a:r>
            <a:r>
              <a:rPr lang="es-ES" dirty="0"/>
              <a:t>un siglo, pero la práctica ha crecido a lo largo de los años hasta ser </a:t>
            </a:r>
            <a:r>
              <a:rPr lang="es-ES" dirty="0">
                <a:hlinkClick r:id="rId4"/>
              </a:rPr>
              <a:t>reconocida internacionalmente</a:t>
            </a:r>
            <a:r>
              <a:rPr lang="es-ES" dirty="0" smtClean="0"/>
              <a:t>.</a:t>
            </a:r>
          </a:p>
          <a:p>
            <a:pPr fontAlgn="base">
              <a:buFontTx/>
              <a:buChar char="-"/>
            </a:pPr>
            <a:endParaRPr lang="es-ES" dirty="0"/>
          </a:p>
          <a:p>
            <a:pPr marL="0" indent="0" fontAlgn="base">
              <a:buNone/>
            </a:pPr>
            <a:r>
              <a:rPr lang="es-ES" dirty="0" smtClean="0"/>
              <a:t>-En </a:t>
            </a:r>
            <a:r>
              <a:rPr lang="es-ES" dirty="0"/>
              <a:t>2013, un cliente anónimo </a:t>
            </a:r>
            <a:r>
              <a:rPr lang="es-ES" dirty="0">
                <a:hlinkClick r:id="rId5"/>
              </a:rPr>
              <a:t>pagó 500 cafés </a:t>
            </a:r>
            <a:r>
              <a:rPr lang="es-ES" dirty="0" smtClean="0">
                <a:hlinkClick r:id="rId5"/>
              </a:rPr>
              <a:t>en </a:t>
            </a:r>
            <a:r>
              <a:rPr lang="es-ES" dirty="0">
                <a:hlinkClick r:id="rId5"/>
              </a:rPr>
              <a:t>Canadá</a:t>
            </a:r>
            <a:r>
              <a:rPr lang="es-ES" dirty="0"/>
              <a:t>, lo que desencadenó que los dueños donaran 10.000 tazas de café en 30 lugares.</a:t>
            </a:r>
          </a:p>
          <a:p>
            <a:endParaRPr lang="es-E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132856"/>
            <a:ext cx="3816424"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071743"/>
      </p:ext>
    </p:extLst>
  </p:cSld>
  <p:clrMapOvr>
    <a:masterClrMapping/>
  </p:clrMapOvr>
  <mc:AlternateContent xmlns:mc="http://schemas.openxmlformats.org/markup-compatibility/2006" xmlns:p14="http://schemas.microsoft.com/office/powerpoint/2010/main">
    <mc:Choice Requires="p14">
      <p:transition spd="slow" p14:dur="1600" advClick="0" advTm="10000">
        <p14:conveyor dir="l"/>
      </p:transition>
    </mc:Choice>
    <mc:Fallback xmlns="">
      <p:transition spd="slow" advClick="0" advTm="1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88640"/>
            <a:ext cx="8229600" cy="1143000"/>
          </a:xfrm>
        </p:spPr>
        <p:txBody>
          <a:bodyPr>
            <a:noAutofit/>
          </a:bodyPr>
          <a:lstStyle/>
          <a:p>
            <a:r>
              <a:rPr lang="es-ES" sz="3200" b="1" dirty="0" smtClean="0"/>
              <a:t/>
            </a:r>
            <a:br>
              <a:rPr lang="es-ES" sz="3200" b="1" dirty="0" smtClean="0"/>
            </a:br>
            <a:r>
              <a:rPr lang="es-ES" sz="3200" b="1" dirty="0" smtClean="0"/>
              <a:t>Beber </a:t>
            </a:r>
            <a:r>
              <a:rPr lang="es-ES" sz="3200" b="1" dirty="0"/>
              <a:t>café puede proteger a tu hígado frente al alcohol.</a:t>
            </a:r>
            <a:r>
              <a:rPr lang="es-ES" sz="3200" dirty="0"/>
              <a:t/>
            </a:r>
            <a:br>
              <a:rPr lang="es-ES" sz="3200" dirty="0"/>
            </a:br>
            <a:endParaRPr lang="es-ES" sz="3200" dirty="0"/>
          </a:p>
        </p:txBody>
      </p:sp>
      <p:sp>
        <p:nvSpPr>
          <p:cNvPr id="3" name="2 Marcador de contenido"/>
          <p:cNvSpPr>
            <a:spLocks noGrp="1"/>
          </p:cNvSpPr>
          <p:nvPr>
            <p:ph idx="1"/>
          </p:nvPr>
        </p:nvSpPr>
        <p:spPr/>
        <p:txBody>
          <a:bodyPr>
            <a:normAutofit fontScale="55000" lnSpcReduction="20000"/>
          </a:bodyPr>
          <a:lstStyle/>
          <a:p>
            <a:pPr fontAlgn="base"/>
            <a:r>
              <a:rPr lang="es-ES" sz="4500" dirty="0" smtClean="0"/>
              <a:t>Se </a:t>
            </a:r>
            <a:r>
              <a:rPr lang="es-ES" sz="4500" dirty="0"/>
              <a:t>ha descubierto que el café disminuye el riesgo de contraer </a:t>
            </a:r>
            <a:r>
              <a:rPr lang="es-ES" sz="4500" dirty="0">
                <a:hlinkClick r:id="rId2"/>
              </a:rPr>
              <a:t>cirrosis</a:t>
            </a:r>
            <a:r>
              <a:rPr lang="es-ES" sz="4500" dirty="0"/>
              <a:t>, una enfermedad relacionada con la ingesta de alcohol que puede producir cáncer e insuficiencia hepática. Un estudio descubrió que “por cada taza de café que bebían al día, los participantes tenían un 22% menos de posibilidades de desarrollar cirrosis alcohólica”. Aunque no está directamente asociado con la rehabilitación alcohólica, un estudio más reciente realizado en Italia concluyó que beber café disminuye en un 40% las posibilidades de desarrollar un </a:t>
            </a:r>
            <a:r>
              <a:rPr lang="es-ES" sz="4500" u="sng" dirty="0">
                <a:hlinkClick r:id="rId3"/>
              </a:rPr>
              <a:t>cáncer de hígado</a:t>
            </a:r>
            <a:r>
              <a:rPr lang="es-ES" sz="4500" dirty="0"/>
              <a:t>, mientras que beber tres tazas o más al día podría reducir el riesgo a la mitad.</a:t>
            </a:r>
          </a:p>
          <a:p>
            <a:pPr fontAlgn="base"/>
            <a:r>
              <a:rPr lang="es-ES" sz="4500" i="1" dirty="0"/>
              <a:t>Así que, ¡de un trago!</a:t>
            </a:r>
            <a:endParaRPr lang="es-ES" sz="4500" dirty="0"/>
          </a:p>
          <a:p>
            <a:endParaRPr lang="es-ES" dirty="0"/>
          </a:p>
        </p:txBody>
      </p:sp>
    </p:spTree>
    <p:extLst>
      <p:ext uri="{BB962C8B-B14F-4D97-AF65-F5344CB8AC3E}">
        <p14:creationId xmlns:p14="http://schemas.microsoft.com/office/powerpoint/2010/main" val="818084762"/>
      </p:ext>
    </p:extLst>
  </p:cSld>
  <p:clrMapOvr>
    <a:masterClrMapping/>
  </p:clrMapOvr>
  <mc:AlternateContent xmlns:mc="http://schemas.openxmlformats.org/markup-compatibility/2006">
    <mc:Choice xmlns:p14="http://schemas.microsoft.com/office/powerpoint/2010/main" Requires="p14">
      <p:transition spd="slow" p14:dur="2000" advClick="0" advTm="16000">
        <p14:prism isContent="1"/>
      </p:transition>
    </mc:Choice>
    <mc:Fallback>
      <p:transition spd="slow" advClick="0" advTm="16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88640"/>
            <a:ext cx="8229600" cy="1143000"/>
          </a:xfrm>
          <a:solidFill>
            <a:schemeClr val="accent2">
              <a:lumMod val="60000"/>
              <a:lumOff val="40000"/>
            </a:schemeClr>
          </a:solidFill>
        </p:spPr>
        <p:txBody>
          <a:bodyPr>
            <a:noAutofit/>
          </a:bodyPr>
          <a:lstStyle/>
          <a:p>
            <a:r>
              <a:rPr lang="es-ES" sz="3600" dirty="0" smtClean="0"/>
              <a:t>Regla </a:t>
            </a:r>
            <a:r>
              <a:rPr lang="es-ES" sz="3600" dirty="0"/>
              <a:t>para disfrutar de una deliciosa taza de café</a:t>
            </a:r>
          </a:p>
        </p:txBody>
      </p:sp>
      <p:sp>
        <p:nvSpPr>
          <p:cNvPr id="3" name="2 Marcador de contenido"/>
          <p:cNvSpPr>
            <a:spLocks noGrp="1"/>
          </p:cNvSpPr>
          <p:nvPr>
            <p:ph idx="1"/>
          </p:nvPr>
        </p:nvSpPr>
        <p:spPr>
          <a:xfrm>
            <a:off x="35496" y="1412776"/>
            <a:ext cx="5184576" cy="5040560"/>
          </a:xfrm>
        </p:spPr>
        <p:txBody>
          <a:bodyPr>
            <a:normAutofit fontScale="92500" lnSpcReduction="10000"/>
          </a:bodyPr>
          <a:lstStyle/>
          <a:p>
            <a:pPr marL="0" indent="0">
              <a:buNone/>
            </a:pPr>
            <a:r>
              <a:rPr lang="es-ES" b="1" dirty="0" smtClean="0"/>
              <a:t>1</a:t>
            </a:r>
            <a:r>
              <a:rPr lang="es-ES" b="1" dirty="0"/>
              <a:t>.- </a:t>
            </a:r>
            <a:r>
              <a:rPr lang="es-ES" b="1" u="sng" dirty="0"/>
              <a:t>La calidad del propio café</a:t>
            </a:r>
          </a:p>
          <a:p>
            <a:pPr marL="0" indent="0">
              <a:buNone/>
            </a:pPr>
            <a:r>
              <a:rPr lang="es-ES" dirty="0"/>
              <a:t>No se puede saborear una exquisita taza de café si no se parte de un café de excelente calidad. La mayor parte de los cafés baratos mezclan granos de diferente procedencia y calidad desigual. Es importante contar con un café que sea fruto de la mejor selección y un tueste </a:t>
            </a:r>
            <a:r>
              <a:rPr lang="es-ES" dirty="0" smtClean="0"/>
              <a:t>perfecto</a:t>
            </a:r>
            <a:r>
              <a:rPr lang="es-ES" dirty="0"/>
              <a:t>.</a:t>
            </a:r>
            <a:endParaRPr lang="es-ES" dirty="0"/>
          </a:p>
          <a:p>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3212976"/>
            <a:ext cx="3995936"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760852"/>
      </p:ext>
    </p:extLst>
  </p:cSld>
  <p:clrMapOvr>
    <a:masterClrMapping/>
  </p:clrMapOvr>
  <mc:AlternateContent xmlns:mc="http://schemas.openxmlformats.org/markup-compatibility/2006" xmlns:p14="http://schemas.microsoft.com/office/powerpoint/2010/main">
    <mc:Choice Requires="p14">
      <p:transition spd="slow" p14:dur="1500" advClick="0" advTm="10000">
        <p14:window dir="vert"/>
      </p:transition>
    </mc:Choice>
    <mc:Fallback xmlns="">
      <p:transition spd="slow" advClick="0" advTm="10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El </a:t>
            </a:r>
            <a:r>
              <a:rPr lang="es-ES" b="1" dirty="0" smtClean="0"/>
              <a:t>molido:</a:t>
            </a:r>
            <a:r>
              <a:rPr lang="es-ES" b="1" dirty="0"/>
              <a:t/>
            </a:r>
            <a:br>
              <a:rPr lang="es-ES" b="1" dirty="0"/>
            </a:br>
            <a:endParaRPr lang="es-ES" dirty="0"/>
          </a:p>
        </p:txBody>
      </p:sp>
      <p:sp>
        <p:nvSpPr>
          <p:cNvPr id="3" name="2 Marcador de contenido"/>
          <p:cNvSpPr>
            <a:spLocks noGrp="1"/>
          </p:cNvSpPr>
          <p:nvPr>
            <p:ph idx="1"/>
          </p:nvPr>
        </p:nvSpPr>
        <p:spPr>
          <a:xfrm>
            <a:off x="107504" y="980728"/>
            <a:ext cx="4896544" cy="5544616"/>
          </a:xfrm>
        </p:spPr>
        <p:txBody>
          <a:bodyPr>
            <a:normAutofit fontScale="85000" lnSpcReduction="20000"/>
          </a:bodyPr>
          <a:lstStyle/>
          <a:p>
            <a:r>
              <a:rPr lang="es-ES" dirty="0" smtClean="0"/>
              <a:t>De </a:t>
            </a:r>
            <a:r>
              <a:rPr lang="es-ES" dirty="0"/>
              <a:t>todos es sabido que el café en grano conserva mejor el sabor y el aroma. Y también es mejor cuanto menos tiempo haya pasado desde su proceso de tostado. Por ello se recomienda no moler el café hasta el momento de la preparación, con el fin de preservar al máximo su aroma. El proceso del molido es fundamental para la calidad del café. Por ello es importante saber que cada método de preparación del café necesita un molido distinto.</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196752"/>
            <a:ext cx="3960440" cy="4895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034232"/>
      </p:ext>
    </p:extLst>
  </p:cSld>
  <p:clrMapOvr>
    <a:masterClrMapping/>
  </p:clrMapOvr>
  <mc:AlternateContent xmlns:mc="http://schemas.openxmlformats.org/markup-compatibility/2006">
    <mc:Choice xmlns:p14="http://schemas.microsoft.com/office/powerpoint/2010/main" Requires="p14">
      <p:transition spd="slow" p14:dur="1600" advClick="0" advTm="12000">
        <p14:prism isContent="1" isInverted="1"/>
      </p:transition>
    </mc:Choice>
    <mc:Fallback>
      <p:transition spd="slow" advClick="0" advTm="12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Descafeinado para el cerebro</a:t>
            </a:r>
            <a:r>
              <a:rPr lang="es-ES" dirty="0"/>
              <a:t/>
            </a:r>
            <a:br>
              <a:rPr lang="es-ES" dirty="0"/>
            </a:br>
            <a:endParaRPr lang="es-ES" dirty="0"/>
          </a:p>
        </p:txBody>
      </p:sp>
      <p:sp>
        <p:nvSpPr>
          <p:cNvPr id="3" name="2 Marcador de contenido"/>
          <p:cNvSpPr>
            <a:spLocks noGrp="1"/>
          </p:cNvSpPr>
          <p:nvPr>
            <p:ph idx="1"/>
          </p:nvPr>
        </p:nvSpPr>
        <p:spPr/>
        <p:txBody>
          <a:bodyPr>
            <a:normAutofit fontScale="77500" lnSpcReduction="20000"/>
          </a:bodyPr>
          <a:lstStyle/>
          <a:p>
            <a:r>
              <a:rPr lang="es-ES" dirty="0" smtClean="0"/>
              <a:t>Según </a:t>
            </a:r>
            <a:r>
              <a:rPr lang="es-ES" dirty="0"/>
              <a:t>un estudio que publica la revista Nutricional </a:t>
            </a:r>
            <a:r>
              <a:rPr lang="es-ES" dirty="0" err="1" smtClean="0"/>
              <a:t>Neurocience</a:t>
            </a:r>
            <a:r>
              <a:rPr lang="es-ES" dirty="0" smtClean="0"/>
              <a:t>, </a:t>
            </a:r>
            <a:r>
              <a:rPr lang="es-ES" dirty="0"/>
              <a:t>el café descafeinado aumenta la disponibilidad de energía a nivel cerebral, reduciendo el riesgo de sufrir demencia y otras enfermedades neurodegenerativas como el Alzheimer.</a:t>
            </a:r>
          </a:p>
          <a:p>
            <a:r>
              <a:rPr lang="es-ES" dirty="0"/>
              <a:t>En concreto, en sus experimentos confirmaron que administrando café descafeinado durante 5 meses a roedores, el cerebro era capaz de metabolizar de manera mucho más eficaz la glucosa y de usarla como combustible para las neuronas.</a:t>
            </a:r>
          </a:p>
          <a:p>
            <a:r>
              <a:rPr lang="es-ES" dirty="0"/>
              <a:t>Esto sería especialmente valioso en personas que padecen diabetes tipo 2, ya que ayudaría a prevenir el deterioro cognitivo que suele acompañar a la enfermedad.</a:t>
            </a:r>
          </a:p>
          <a:p>
            <a:endParaRPr lang="es-ES" dirty="0"/>
          </a:p>
        </p:txBody>
      </p:sp>
    </p:spTree>
    <p:extLst>
      <p:ext uri="{BB962C8B-B14F-4D97-AF65-F5344CB8AC3E}">
        <p14:creationId xmlns:p14="http://schemas.microsoft.com/office/powerpoint/2010/main" val="2653462730"/>
      </p:ext>
    </p:extLst>
  </p:cSld>
  <p:clrMapOvr>
    <a:masterClrMapping/>
  </p:clrMapOvr>
  <mc:AlternateContent xmlns:mc="http://schemas.openxmlformats.org/markup-compatibility/2006" xmlns:p14="http://schemas.microsoft.com/office/powerpoint/2010/main">
    <mc:Choice Requires="p14">
      <p:transition p14:dur="10" advClick="0" advTm="10000">
        <p14:flythrough/>
      </p:transition>
    </mc:Choice>
    <mc:Fallback xmlns="">
      <p:transition advClick="0" advTm="10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t>CURIOSIDADES CAFÉ</a:t>
            </a:r>
            <a:r>
              <a:rPr lang="es-ES" dirty="0"/>
              <a:t/>
            </a:r>
            <a:br>
              <a:rPr lang="es-ES" dirty="0"/>
            </a:br>
            <a:endParaRPr lang="es-ES" dirty="0"/>
          </a:p>
        </p:txBody>
      </p:sp>
      <p:sp>
        <p:nvSpPr>
          <p:cNvPr id="3" name="2 Marcador de contenido"/>
          <p:cNvSpPr>
            <a:spLocks noGrp="1"/>
          </p:cNvSpPr>
          <p:nvPr>
            <p:ph idx="1"/>
          </p:nvPr>
        </p:nvSpPr>
        <p:spPr>
          <a:xfrm>
            <a:off x="251520" y="908720"/>
            <a:ext cx="8435280" cy="5688632"/>
          </a:xfrm>
        </p:spPr>
        <p:txBody>
          <a:bodyPr>
            <a:noAutofit/>
          </a:bodyPr>
          <a:lstStyle/>
          <a:p>
            <a:pPr fontAlgn="base"/>
            <a:r>
              <a:rPr lang="es-ES" sz="1200" dirty="0">
                <a:solidFill>
                  <a:srgbClr val="C00000"/>
                </a:solidFill>
              </a:rPr>
              <a:t>Con una trayectoria profesional vinculada al mundo del café que se inició hace 27 años cuando se trasladó a Col</a:t>
            </a:r>
            <a:r>
              <a:rPr lang="es-ES" sz="1200" dirty="0" smtClean="0">
                <a:solidFill>
                  <a:srgbClr val="C00000"/>
                </a:solidFill>
              </a:rPr>
              <a:t>ombia </a:t>
            </a:r>
            <a:r>
              <a:rPr lang="es-ES" sz="1200" dirty="0">
                <a:solidFill>
                  <a:srgbClr val="C00000"/>
                </a:solidFill>
              </a:rPr>
              <a:t>a trabajar, </a:t>
            </a:r>
            <a:r>
              <a:rPr lang="es-ES" sz="1200" b="1" dirty="0">
                <a:solidFill>
                  <a:srgbClr val="C00000"/>
                </a:solidFill>
              </a:rPr>
              <a:t>Ricardo Oteros</a:t>
            </a:r>
            <a:r>
              <a:rPr lang="es-ES" sz="1200" dirty="0">
                <a:solidFill>
                  <a:srgbClr val="C00000"/>
                </a:solidFill>
              </a:rPr>
              <a:t> dirige actualmente </a:t>
            </a:r>
            <a:r>
              <a:rPr lang="es-ES" sz="1200" b="1" dirty="0" err="1">
                <a:solidFill>
                  <a:srgbClr val="C00000"/>
                </a:solidFill>
              </a:rPr>
              <a:t>Supracafé</a:t>
            </a:r>
            <a:r>
              <a:rPr lang="es-ES" sz="1200" dirty="0">
                <a:solidFill>
                  <a:srgbClr val="C00000"/>
                </a:solidFill>
              </a:rPr>
              <a:t> y es también docente en el</a:t>
            </a:r>
            <a:r>
              <a:rPr lang="es-ES" sz="1200" b="1" dirty="0">
                <a:solidFill>
                  <a:srgbClr val="C00000"/>
                </a:solidFill>
              </a:rPr>
              <a:t> Curso de Sumiller Profesional</a:t>
            </a:r>
            <a:r>
              <a:rPr lang="es-ES" sz="1200" dirty="0">
                <a:solidFill>
                  <a:srgbClr val="C00000"/>
                </a:solidFill>
              </a:rPr>
              <a:t> que se imparte en la </a:t>
            </a:r>
            <a:r>
              <a:rPr lang="es-ES" sz="1200" b="1" dirty="0">
                <a:solidFill>
                  <a:srgbClr val="C00000"/>
                </a:solidFill>
              </a:rPr>
              <a:t>Escuela de Catas, Maridaje y Análisis Sensorial de Alicante</a:t>
            </a:r>
            <a:r>
              <a:rPr lang="es-ES" sz="1200" dirty="0">
                <a:solidFill>
                  <a:srgbClr val="C00000"/>
                </a:solidFill>
              </a:rPr>
              <a:t>, organizado por la </a:t>
            </a:r>
            <a:r>
              <a:rPr lang="es-ES" sz="1200" b="1" dirty="0">
                <a:solidFill>
                  <a:srgbClr val="C00000"/>
                </a:solidFill>
              </a:rPr>
              <a:t>Cámara de Comercio de Alicante y la Unión Española de Catadores</a:t>
            </a:r>
            <a:r>
              <a:rPr lang="es-ES" sz="1200" dirty="0">
                <a:solidFill>
                  <a:srgbClr val="C00000"/>
                </a:solidFill>
              </a:rPr>
              <a:t>. Con este amplio bagaje, Oteros explica que la tendencia a creer que un buen café es “amargo, fuerte y oscuro” es un mito y argumenta con conceptos claros las amplias posibilidades que nos brinda esta bebida.</a:t>
            </a:r>
          </a:p>
          <a:p>
            <a:pPr fontAlgn="base"/>
            <a:r>
              <a:rPr lang="es-ES" sz="1200" dirty="0">
                <a:solidFill>
                  <a:srgbClr val="C00000"/>
                </a:solidFill>
              </a:rPr>
              <a:t>Originario de la provincia de Kaffa en </a:t>
            </a:r>
            <a:r>
              <a:rPr lang="es-ES" sz="1200" b="1" dirty="0">
                <a:solidFill>
                  <a:srgbClr val="C00000"/>
                </a:solidFill>
              </a:rPr>
              <a:t>Etiopia</a:t>
            </a:r>
            <a:r>
              <a:rPr lang="es-ES" sz="1200" dirty="0">
                <a:solidFill>
                  <a:srgbClr val="C00000"/>
                </a:solidFill>
              </a:rPr>
              <a:t>, el café llegó a Europa alrededor del</a:t>
            </a:r>
            <a:r>
              <a:rPr lang="es-ES" sz="1200" b="1" dirty="0">
                <a:solidFill>
                  <a:srgbClr val="C00000"/>
                </a:solidFill>
              </a:rPr>
              <a:t> siglo XVI</a:t>
            </a:r>
            <a:r>
              <a:rPr lang="es-ES" sz="1200" dirty="0">
                <a:solidFill>
                  <a:srgbClr val="C00000"/>
                </a:solidFill>
              </a:rPr>
              <a:t>, a través de los peregrinos que viajan a la Meca. Actualmente su consumo está extendido por todo el mundo, aunque las preferencias a la hora de tomarlo varían sustancialmente de unos lugares a otros. Ricardo Oteros apuesta por el conocimiento de las nociones fundamentales de este producto para obtener el máximo placer de una taza de café.</a:t>
            </a:r>
          </a:p>
          <a:p>
            <a:pPr fontAlgn="base"/>
            <a:r>
              <a:rPr lang="es-ES" sz="1200" dirty="0">
                <a:solidFill>
                  <a:srgbClr val="C00000"/>
                </a:solidFill>
              </a:rPr>
              <a:t>Para Oteros resulta imprescindible saber cuáles son las</a:t>
            </a:r>
            <a:r>
              <a:rPr lang="es-ES" sz="1200" b="1" dirty="0">
                <a:solidFill>
                  <a:srgbClr val="C00000"/>
                </a:solidFill>
              </a:rPr>
              <a:t> dos principales especies botánicas de café</a:t>
            </a:r>
            <a:r>
              <a:rPr lang="es-ES" sz="1200" dirty="0">
                <a:solidFill>
                  <a:srgbClr val="C00000"/>
                </a:solidFill>
              </a:rPr>
              <a:t>, ya que </a:t>
            </a:r>
            <a:r>
              <a:rPr lang="es-ES" sz="1200" dirty="0" smtClean="0">
                <a:solidFill>
                  <a:srgbClr val="C00000"/>
                </a:solidFill>
              </a:rPr>
              <a:t>expresaran </a:t>
            </a:r>
            <a:r>
              <a:rPr lang="es-ES" sz="1200" dirty="0">
                <a:solidFill>
                  <a:srgbClr val="C00000"/>
                </a:solidFill>
              </a:rPr>
              <a:t>cualidades muy diferentes en su consumo. </a:t>
            </a:r>
          </a:p>
          <a:p>
            <a:pPr fontAlgn="base"/>
            <a:r>
              <a:rPr lang="es-ES" sz="1200" dirty="0">
                <a:solidFill>
                  <a:srgbClr val="C00000"/>
                </a:solidFill>
              </a:rPr>
              <a:t>La</a:t>
            </a:r>
            <a:r>
              <a:rPr lang="es-ES" sz="1200" b="1" dirty="0">
                <a:solidFill>
                  <a:srgbClr val="C00000"/>
                </a:solidFill>
              </a:rPr>
              <a:t> Arábica</a:t>
            </a:r>
            <a:r>
              <a:rPr lang="es-ES" sz="1200" dirty="0">
                <a:solidFill>
                  <a:srgbClr val="C00000"/>
                </a:solidFill>
              </a:rPr>
              <a:t>, que crece a una altura de entre 1.000 y 2.000 metros, proporciona un café suave, con acidez y un cuerpo promedio de 1.2%, mientras que la </a:t>
            </a:r>
            <a:r>
              <a:rPr lang="es-ES" sz="1200" b="1" dirty="0">
                <a:solidFill>
                  <a:srgbClr val="C00000"/>
                </a:solidFill>
              </a:rPr>
              <a:t>Robusta</a:t>
            </a:r>
            <a:r>
              <a:rPr lang="es-ES" sz="1200" dirty="0">
                <a:solidFill>
                  <a:srgbClr val="C00000"/>
                </a:solidFill>
              </a:rPr>
              <a:t>, crece </a:t>
            </a:r>
            <a:r>
              <a:rPr lang="es-ES" sz="1200" dirty="0" smtClean="0">
                <a:solidFill>
                  <a:srgbClr val="C00000"/>
                </a:solidFill>
              </a:rPr>
              <a:t>entre  0 </a:t>
            </a:r>
            <a:r>
              <a:rPr lang="es-ES" sz="1200" dirty="0">
                <a:solidFill>
                  <a:srgbClr val="C00000"/>
                </a:solidFill>
              </a:rPr>
              <a:t>y 700 metros de altitud y da un café más amargo, terroso y con un cuerpo promedio de 2.0%. Otro dato fundamental para calibrar la calidad del café es saber si ha pasado por el proceso de lavado o no y el tueste a que ha sido sometido el grano.</a:t>
            </a:r>
          </a:p>
          <a:p>
            <a:pPr fontAlgn="base"/>
            <a:r>
              <a:rPr lang="es-ES" sz="1200" dirty="0">
                <a:solidFill>
                  <a:srgbClr val="C00000"/>
                </a:solidFill>
              </a:rPr>
              <a:t>Estas distintas variables proporcionan cafés totalmente distintos con una gama de aromas que abarcan desde los cítricos y florales hasta los terrosos y amargos, facilitando su conocimiento que cada persona escoja el que más se adecua a sus preferencias personales, salvando el dogma de que un buen café ha de ser oscuro, fuerte y amargo.</a:t>
            </a:r>
          </a:p>
          <a:p>
            <a:pPr fontAlgn="base"/>
            <a:r>
              <a:rPr lang="es-ES" sz="1200" dirty="0">
                <a:solidFill>
                  <a:srgbClr val="C00000"/>
                </a:solidFill>
              </a:rPr>
              <a:t>Uno de los conceptos utilizados habitualmente para referirnos al cafés y que Oteros nos explica  es</a:t>
            </a:r>
            <a:r>
              <a:rPr lang="es-ES" sz="1200" b="1" dirty="0">
                <a:solidFill>
                  <a:srgbClr val="C00000"/>
                </a:solidFill>
              </a:rPr>
              <a:t> torrefacto</a:t>
            </a:r>
            <a:r>
              <a:rPr lang="es-ES" sz="1200" dirty="0">
                <a:solidFill>
                  <a:srgbClr val="C00000"/>
                </a:solidFill>
              </a:rPr>
              <a:t>, término que indica que el grano se tuesta con una adición de azúcares (hasta un máximo de 15% según la Ley).</a:t>
            </a:r>
          </a:p>
          <a:p>
            <a:pPr fontAlgn="base"/>
            <a:r>
              <a:rPr lang="es-ES" sz="1200" dirty="0">
                <a:solidFill>
                  <a:srgbClr val="C00000"/>
                </a:solidFill>
              </a:rPr>
              <a:t> Este azúcar se carameliza y recubre el grano, y al preparar la bebida se disuelve, proporcionando un color negro y sabor amargo. En cuanto a los</a:t>
            </a:r>
            <a:r>
              <a:rPr lang="es-ES" sz="1200" b="1" dirty="0">
                <a:solidFill>
                  <a:srgbClr val="C00000"/>
                </a:solidFill>
              </a:rPr>
              <a:t> descafeinado</a:t>
            </a:r>
            <a:r>
              <a:rPr lang="es-ES" sz="1200" dirty="0">
                <a:solidFill>
                  <a:srgbClr val="C00000"/>
                </a:solidFill>
              </a:rPr>
              <a:t>s es importante saber que la cafeína no se puede eliminar totalmente y que existen variedades de café con una proporción muy baja de cafeína y que evitan a los granos procesos de </a:t>
            </a:r>
            <a:r>
              <a:rPr lang="es-ES" sz="1200" dirty="0" err="1">
                <a:solidFill>
                  <a:srgbClr val="C00000"/>
                </a:solidFill>
              </a:rPr>
              <a:t>descafeinización</a:t>
            </a:r>
            <a:r>
              <a:rPr lang="es-ES" sz="1200" dirty="0">
                <a:solidFill>
                  <a:srgbClr val="C00000"/>
                </a:solidFill>
              </a:rPr>
              <a:t> que pueden resultar más perjudiciales que la cafeína.</a:t>
            </a:r>
          </a:p>
          <a:p>
            <a:pPr fontAlgn="base"/>
            <a:r>
              <a:rPr lang="es-ES" sz="1200" dirty="0">
                <a:solidFill>
                  <a:srgbClr val="C00000"/>
                </a:solidFill>
              </a:rPr>
              <a:t>El café es por tanto un producto repleto de matices que ofrece múltiples variedades (según variedad, procedencia, elaboración y preparación), cuyo conocimiento favorece el máximo disfrute.</a:t>
            </a:r>
          </a:p>
          <a:p>
            <a:endParaRPr lang="es-ES" sz="1600" dirty="0"/>
          </a:p>
        </p:txBody>
      </p:sp>
    </p:spTree>
    <p:extLst>
      <p:ext uri="{BB962C8B-B14F-4D97-AF65-F5344CB8AC3E}">
        <p14:creationId xmlns:p14="http://schemas.microsoft.com/office/powerpoint/2010/main" val="4130918411"/>
      </p:ext>
    </p:extLst>
  </p:cSld>
  <p:clrMapOvr>
    <a:masterClrMapping/>
  </p:clrMapOvr>
  <mc:AlternateContent xmlns:mc="http://schemas.openxmlformats.org/markup-compatibility/2006">
    <mc:Choice xmlns:p14="http://schemas.microsoft.com/office/powerpoint/2010/main" Requires="p14">
      <p:transition spd="slow" p14:dur="1200" advClick="0" advTm="17000">
        <p:dissolve/>
      </p:transition>
    </mc:Choice>
    <mc:Fallback>
      <p:transition spd="slow" advClick="0" advTm="17000">
        <p:dissolv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555</Words>
  <Application>Microsoft Office PowerPoint</Application>
  <PresentationFormat>Presentación en pantalla (4:3)</PresentationFormat>
  <Paragraphs>66</Paragraphs>
  <Slides>11</Slides>
  <Notes>0</Notes>
  <HiddenSlides>0</HiddenSlides>
  <MMClips>1</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 origen místico del café </vt:lpstr>
      <vt:lpstr>¿sabías que?</vt:lpstr>
      <vt:lpstr> </vt:lpstr>
      <vt:lpstr> El café “pendiente" puede hacerte recuperar la fe en la humanidad. </vt:lpstr>
      <vt:lpstr> Beber café puede proteger a tu hígado frente al alcohol. </vt:lpstr>
      <vt:lpstr>Regla para disfrutar de una deliciosa taza de café</vt:lpstr>
      <vt:lpstr>El molido: </vt:lpstr>
      <vt:lpstr>Descafeinado para el cerebro </vt:lpstr>
      <vt:lpstr>CURIOSIDADES CAFÉ </vt:lpstr>
      <vt:lpstr>el consumo del café en Europa  </vt:lpstr>
      <vt:lpstr>  Cuatro años es el tiempo que se necesita para que un árbol de café alcance su madura y pueda producir. </vt:lpstr>
    </vt:vector>
  </TitlesOfParts>
  <Company>GP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CURIOSIDADES CAFÉ</dc:title>
  <dc:creator>Usuario</dc:creator>
  <cp:lastModifiedBy>Usuario</cp:lastModifiedBy>
  <cp:revision>14</cp:revision>
  <dcterms:created xsi:type="dcterms:W3CDTF">2016-09-13T21:52:05Z</dcterms:created>
  <dcterms:modified xsi:type="dcterms:W3CDTF">2016-10-06T19:57:16Z</dcterms:modified>
</cp:coreProperties>
</file>